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76" r:id="rId3"/>
    <p:sldId id="267" r:id="rId4"/>
    <p:sldId id="277" r:id="rId5"/>
    <p:sldId id="257" r:id="rId6"/>
    <p:sldId id="310" r:id="rId7"/>
    <p:sldId id="311" r:id="rId8"/>
    <p:sldId id="312" r:id="rId9"/>
    <p:sldId id="313" r:id="rId10"/>
    <p:sldId id="278" r:id="rId11"/>
    <p:sldId id="273" r:id="rId12"/>
    <p:sldId id="258" r:id="rId13"/>
    <p:sldId id="290" r:id="rId14"/>
    <p:sldId id="291" r:id="rId15"/>
    <p:sldId id="279" r:id="rId16"/>
    <p:sldId id="268" r:id="rId17"/>
    <p:sldId id="270" r:id="rId18"/>
    <p:sldId id="280" r:id="rId19"/>
    <p:sldId id="281" r:id="rId20"/>
    <p:sldId id="282" r:id="rId21"/>
    <p:sldId id="283" r:id="rId22"/>
    <p:sldId id="284" r:id="rId23"/>
    <p:sldId id="289" r:id="rId24"/>
    <p:sldId id="285" r:id="rId25"/>
    <p:sldId id="309" r:id="rId26"/>
    <p:sldId id="314" r:id="rId27"/>
    <p:sldId id="315" r:id="rId28"/>
    <p:sldId id="316" r:id="rId29"/>
    <p:sldId id="317" r:id="rId30"/>
    <p:sldId id="318" r:id="rId31"/>
    <p:sldId id="286" r:id="rId32"/>
    <p:sldId id="319" r:id="rId33"/>
    <p:sldId id="301" r:id="rId34"/>
    <p:sldId id="303" r:id="rId35"/>
    <p:sldId id="308" r:id="rId36"/>
  </p:sldIdLst>
  <p:sldSz cx="9144000" cy="6858000" type="screen4x3"/>
  <p:notesSz cx="7315200" cy="9601200"/>
  <p:custDataLst>
    <p:tags r:id="rId3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133" autoAdjust="0"/>
  </p:normalViewPr>
  <p:slideViewPr>
    <p:cSldViewPr>
      <p:cViewPr>
        <p:scale>
          <a:sx n="60" d="100"/>
          <a:sy n="60" d="100"/>
        </p:scale>
        <p:origin x="-1656"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D95F56B-EE6D-432D-A02C-CE7F75FF6156}" type="datetimeFigureOut">
              <a:rPr lang="en-US"/>
              <a:pPr>
                <a:defRPr/>
              </a:pPr>
              <a:t>8/11/2017</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F029830-B3F9-4EB6-BE1D-E6C2501CDF0C}" type="slidenum">
              <a:rPr lang="en-US"/>
              <a:pPr>
                <a:defRPr/>
              </a:pPr>
              <a:t>‹#›</a:t>
            </a:fld>
            <a:endParaRPr lang="en-US"/>
          </a:p>
        </p:txBody>
      </p:sp>
    </p:spTree>
    <p:extLst>
      <p:ext uri="{BB962C8B-B14F-4D97-AF65-F5344CB8AC3E}">
        <p14:creationId xmlns:p14="http://schemas.microsoft.com/office/powerpoint/2010/main" val="31608194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20C2D23-5EFD-4B19-B805-B7BFFDCC3372}" type="datetimeFigureOut">
              <a:rPr lang="en-US"/>
              <a:pPr>
                <a:defRPr/>
              </a:pPr>
              <a:t>8/11/2017</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30250" y="4560888"/>
            <a:ext cx="5854700" cy="432117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75D63D9-525A-4C99-B9F8-79F8D8E6AD5B}" type="slidenum">
              <a:rPr lang="en-US"/>
              <a:pPr>
                <a:defRPr/>
              </a:pPr>
              <a:t>‹#›</a:t>
            </a:fld>
            <a:endParaRPr lang="en-US"/>
          </a:p>
        </p:txBody>
      </p:sp>
    </p:spTree>
    <p:extLst>
      <p:ext uri="{BB962C8B-B14F-4D97-AF65-F5344CB8AC3E}">
        <p14:creationId xmlns:p14="http://schemas.microsoft.com/office/powerpoint/2010/main" val="8641664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vi-VN"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4F046C4F-7261-4144-A39C-34762EC4C041}" type="datetime1">
              <a:rPr lang="en-US"/>
              <a:pPr>
                <a:defRPr/>
              </a:pPr>
              <a:t>8/11/2017</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8CE0C383-9528-430A-9BE9-28374D5D5410}" type="slidenum">
              <a:rPr lang="en-US"/>
              <a:pPr>
                <a:defRPr/>
              </a:pPr>
              <a:t>‹#›</a:t>
            </a:fld>
            <a:endParaRPr lang="en-US"/>
          </a:p>
        </p:txBody>
      </p:sp>
    </p:spTree>
    <p:extLst>
      <p:ext uri="{BB962C8B-B14F-4D97-AF65-F5344CB8AC3E}">
        <p14:creationId xmlns:p14="http://schemas.microsoft.com/office/powerpoint/2010/main" val="3620550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2E5F8ED7-2A33-4239-BEFF-EC6D9EDB3BCD}" type="datetime1">
              <a:rPr lang="en-US"/>
              <a:pPr>
                <a:defRPr/>
              </a:pPr>
              <a:t>8/11/2017</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7163F5B-BE22-482A-BB9A-3AF54565ECAF}" type="slidenum">
              <a:rPr lang="en-US"/>
              <a:pPr>
                <a:defRPr/>
              </a:pPr>
              <a:t>‹#›</a:t>
            </a:fld>
            <a:endParaRPr lang="en-US"/>
          </a:p>
        </p:txBody>
      </p:sp>
    </p:spTree>
    <p:extLst>
      <p:ext uri="{BB962C8B-B14F-4D97-AF65-F5344CB8AC3E}">
        <p14:creationId xmlns:p14="http://schemas.microsoft.com/office/powerpoint/2010/main" val="232724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7FACCB-079C-4304-8E8D-F4F84D3B5C6F}" type="datetime1">
              <a:rPr lang="en-US"/>
              <a:pPr>
                <a:defRPr/>
              </a:pPr>
              <a:t>8/11/2017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506F1E-A0E4-4637-AE6A-1C67A35C53A8}" type="slidenum">
              <a:rPr lang="en-US"/>
              <a:pPr>
                <a:defRPr/>
              </a:pPr>
              <a:t>‹#›</a:t>
            </a:fld>
            <a:endParaRPr lang="en-US"/>
          </a:p>
        </p:txBody>
      </p:sp>
    </p:spTree>
    <p:extLst>
      <p:ext uri="{BB962C8B-B14F-4D97-AF65-F5344CB8AC3E}">
        <p14:creationId xmlns:p14="http://schemas.microsoft.com/office/powerpoint/2010/main" val="366484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D9D13BD0-F291-407A-9ABA-3835E75F71BF}" type="datetime1">
              <a:rPr lang="en-US"/>
              <a:pPr>
                <a:defRPr/>
              </a:pPr>
              <a:t>8/11/2017</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1B10CAA0-4F45-4916-8DA1-198652E837EF}" type="slidenum">
              <a:rPr lang="en-US"/>
              <a:pPr>
                <a:defRPr/>
              </a:pPr>
              <a:t>‹#›</a:t>
            </a:fld>
            <a:endParaRPr lang="en-US"/>
          </a:p>
        </p:txBody>
      </p:sp>
    </p:spTree>
    <p:extLst>
      <p:ext uri="{BB962C8B-B14F-4D97-AF65-F5344CB8AC3E}">
        <p14:creationId xmlns:p14="http://schemas.microsoft.com/office/powerpoint/2010/main" val="4924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C0012233-FF0D-4BE5-B9F1-00A44914F86C}" type="datetime1">
              <a:rPr lang="en-US"/>
              <a:pPr>
                <a:defRPr/>
              </a:pPr>
              <a:t>8/11/2017</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9CEEF493-26B4-488E-A703-5296F3D924CA}" type="slidenum">
              <a:rPr lang="en-US"/>
              <a:pPr>
                <a:defRPr/>
              </a:pPr>
              <a:t>‹#›</a:t>
            </a:fld>
            <a:endParaRPr lang="en-US"/>
          </a:p>
        </p:txBody>
      </p:sp>
    </p:spTree>
    <p:extLst>
      <p:ext uri="{BB962C8B-B14F-4D97-AF65-F5344CB8AC3E}">
        <p14:creationId xmlns:p14="http://schemas.microsoft.com/office/powerpoint/2010/main" val="17400480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AB78308B-9D66-4AF9-AF43-D6C175D87ED5}" type="datetime1">
              <a:rPr lang="en-US"/>
              <a:pPr>
                <a:defRPr/>
              </a:pPr>
              <a:t>8/11/2017</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355CA478-3090-4F34-AC93-CCA1071F7F1B}" type="slidenum">
              <a:rPr lang="en-US"/>
              <a:pPr>
                <a:defRPr/>
              </a:pPr>
              <a:t>‹#›</a:t>
            </a:fld>
            <a:endParaRPr lang="en-US"/>
          </a:p>
        </p:txBody>
      </p:sp>
    </p:spTree>
    <p:extLst>
      <p:ext uri="{BB962C8B-B14F-4D97-AF65-F5344CB8AC3E}">
        <p14:creationId xmlns:p14="http://schemas.microsoft.com/office/powerpoint/2010/main" val="59196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A5CA9E47-E8A5-4673-BE5A-1D6995986F1E}" type="datetime1">
              <a:rPr lang="en-US"/>
              <a:pPr>
                <a:defRPr/>
              </a:pPr>
              <a:t>8/11/2017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1A58B54C-300D-4D70-8106-8D9A113BDDA0}" type="slidenum">
              <a:rPr lang="en-US"/>
              <a:pPr>
                <a:defRPr/>
              </a:pPr>
              <a:t>‹#›</a:t>
            </a:fld>
            <a:endParaRPr lang="en-US"/>
          </a:p>
        </p:txBody>
      </p:sp>
    </p:spTree>
    <p:extLst>
      <p:ext uri="{BB962C8B-B14F-4D97-AF65-F5344CB8AC3E}">
        <p14:creationId xmlns:p14="http://schemas.microsoft.com/office/powerpoint/2010/main" val="246763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A83C24CF-765F-4C59-A36E-6041EBF3EDD0}" type="datetime1">
              <a:rPr lang="en-US"/>
              <a:pPr>
                <a:defRPr/>
              </a:pPr>
              <a:t>8/11/2017</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F8EFC52-DE49-4723-A6A8-21469CD0F6B6}" type="slidenum">
              <a:rPr lang="en-US"/>
              <a:pPr>
                <a:defRPr/>
              </a:pPr>
              <a:t>‹#›</a:t>
            </a:fld>
            <a:endParaRPr lang="en-US"/>
          </a:p>
        </p:txBody>
      </p:sp>
    </p:spTree>
    <p:extLst>
      <p:ext uri="{BB962C8B-B14F-4D97-AF65-F5344CB8AC3E}">
        <p14:creationId xmlns:p14="http://schemas.microsoft.com/office/powerpoint/2010/main" val="108682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1E90CF3D-346C-4D66-9868-2E4747C050C7}" type="datetime1">
              <a:rPr lang="en-US"/>
              <a:pPr>
                <a:defRPr/>
              </a:pPr>
              <a:t>8/11/2017</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A3423622-0814-4984-AB42-9A6AB6926A0B}" type="slidenum">
              <a:rPr lang="en-US"/>
              <a:pPr>
                <a:defRPr/>
              </a:pPr>
              <a:t>‹#›</a:t>
            </a:fld>
            <a:endParaRPr lang="en-US"/>
          </a:p>
        </p:txBody>
      </p:sp>
    </p:spTree>
    <p:extLst>
      <p:ext uri="{BB962C8B-B14F-4D97-AF65-F5344CB8AC3E}">
        <p14:creationId xmlns:p14="http://schemas.microsoft.com/office/powerpoint/2010/main" val="674151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B24D7A96-8F38-4F32-A450-FC7A53108492}" type="datetime1">
              <a:rPr lang="en-US"/>
              <a:pPr>
                <a:defRPr/>
              </a:pPr>
              <a:t>8/11/2017</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030C30F9-5327-408A-B3E1-6B658F543E1B}" type="slidenum">
              <a:rPr lang="en-US"/>
              <a:pPr>
                <a:defRPr/>
              </a:pPr>
              <a:t>‹#›</a:t>
            </a:fld>
            <a:endParaRPr lang="en-US"/>
          </a:p>
        </p:txBody>
      </p:sp>
    </p:spTree>
    <p:extLst>
      <p:ext uri="{BB962C8B-B14F-4D97-AF65-F5344CB8AC3E}">
        <p14:creationId xmlns:p14="http://schemas.microsoft.com/office/powerpoint/2010/main" val="3921640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5B3FBA26-C20F-4AA4-93B0-27B0991466F2}" type="datetime1">
              <a:rPr lang="en-US"/>
              <a:pPr>
                <a:defRPr/>
              </a:pPr>
              <a:t>8/11/2017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6941FEE8-D9DD-4FDB-847D-AC21002FF168}" type="slidenum">
              <a:rPr lang="en-US"/>
              <a:pPr>
                <a:defRPr/>
              </a:pPr>
              <a:t>‹#›</a:t>
            </a:fld>
            <a:endParaRPr lang="en-US"/>
          </a:p>
        </p:txBody>
      </p:sp>
    </p:spTree>
    <p:extLst>
      <p:ext uri="{BB962C8B-B14F-4D97-AF65-F5344CB8AC3E}">
        <p14:creationId xmlns:p14="http://schemas.microsoft.com/office/powerpoint/2010/main" val="332143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D7CF83A0-9D3B-40B5-9E7F-248E09D9D14C}" type="datetime1">
              <a:rPr lang="en-US"/>
              <a:pPr>
                <a:defRPr/>
              </a:pPr>
              <a:t>8/11/2017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D82FF5BF-FAD2-41C1-BA8E-24B835F16955}"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hf hdr="0" ftr="0" dt="0"/>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sachdoimoi@gmail.com"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www.facebook.com/sach.doimoi" TargetMode="External"/><Relationship Id="rId4" Type="http://schemas.openxmlformats.org/officeDocument/2006/relationships/hyperlink" Target="http://sachdoimoi.edu.vn/"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144000" cy="2133600"/>
          </a:xfrm>
        </p:spPr>
        <p:txBody>
          <a:bodyPr/>
          <a:lstStyle/>
          <a:p>
            <a:pPr algn="ctr" fontAlgn="auto">
              <a:spcAft>
                <a:spcPts val="0"/>
              </a:spcAft>
              <a:defRPr/>
            </a:pPr>
            <a:r>
              <a:rPr lang="en-US" b="1" dirty="0" smtClean="0">
                <a:latin typeface="Times New Roman" pitchFamily="18" charset="0"/>
                <a:cs typeface="Times New Roman" pitchFamily="18" charset="0"/>
              </a:rPr>
              <a:t>HOẠT ĐỘNG TRẢI NGHIỆM SÁNG TẠO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TRONG CHƯƠNG TRÌNH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GIÁO DỤC PHỔ THÔNG</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E199DC0-0914-455C-A510-0A0FF56C5846}" type="slidenum">
              <a:rPr lang="en-US"/>
              <a:pPr>
                <a:defRPr/>
              </a:pPr>
              <a:t>1</a:t>
            </a:fld>
            <a:endParaRPr lang="en-US" dirty="0"/>
          </a:p>
        </p:txBody>
      </p:sp>
      <p:sp>
        <p:nvSpPr>
          <p:cNvPr id="15363" name="TextBox 4"/>
          <p:cNvSpPr txBox="1">
            <a:spLocks noChangeArrowheads="1"/>
          </p:cNvSpPr>
          <p:nvPr/>
        </p:nvSpPr>
        <p:spPr bwMode="auto">
          <a:xfrm>
            <a:off x="1524000" y="4267200"/>
            <a:ext cx="6172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itchFamily="34" charset="0"/>
                <a:cs typeface="Arial" charset="0"/>
              </a:defRPr>
            </a:lvl1pPr>
            <a:lvl2pPr marL="742950" indent="-285750">
              <a:defRPr>
                <a:solidFill>
                  <a:schemeClr val="tx1"/>
                </a:solidFill>
                <a:latin typeface="Franklin Gothic Book" pitchFamily="34" charset="0"/>
                <a:cs typeface="Arial" charset="0"/>
              </a:defRPr>
            </a:lvl2pPr>
            <a:lvl3pPr marL="1143000" indent="-228600">
              <a:defRPr>
                <a:solidFill>
                  <a:schemeClr val="tx1"/>
                </a:solidFill>
                <a:latin typeface="Franklin Gothic Book" pitchFamily="34" charset="0"/>
                <a:cs typeface="Arial" charset="0"/>
              </a:defRPr>
            </a:lvl3pPr>
            <a:lvl4pPr marL="1600200" indent="-228600">
              <a:defRPr>
                <a:solidFill>
                  <a:schemeClr val="tx1"/>
                </a:solidFill>
                <a:latin typeface="Franklin Gothic Book" pitchFamily="34" charset="0"/>
                <a:cs typeface="Arial" charset="0"/>
              </a:defRPr>
            </a:lvl4pPr>
            <a:lvl5pPr marL="2057400" indent="-228600">
              <a:defRPr>
                <a:solidFill>
                  <a:schemeClr val="tx1"/>
                </a:solidFill>
                <a:latin typeface="Franklin Gothic Book" pitchFamily="34" charset="0"/>
                <a:cs typeface="Arial" charset="0"/>
              </a:defRPr>
            </a:lvl5pPr>
            <a:lvl6pPr marL="2514600" indent="-228600" fontAlgn="base">
              <a:spcBef>
                <a:spcPct val="0"/>
              </a:spcBef>
              <a:spcAft>
                <a:spcPct val="0"/>
              </a:spcAft>
              <a:defRPr>
                <a:solidFill>
                  <a:schemeClr val="tx1"/>
                </a:solidFill>
                <a:latin typeface="Franklin Gothic Book" pitchFamily="34" charset="0"/>
                <a:cs typeface="Arial" charset="0"/>
              </a:defRPr>
            </a:lvl6pPr>
            <a:lvl7pPr marL="2971800" indent="-228600" fontAlgn="base">
              <a:spcBef>
                <a:spcPct val="0"/>
              </a:spcBef>
              <a:spcAft>
                <a:spcPct val="0"/>
              </a:spcAft>
              <a:defRPr>
                <a:solidFill>
                  <a:schemeClr val="tx1"/>
                </a:solidFill>
                <a:latin typeface="Franklin Gothic Book" pitchFamily="34" charset="0"/>
                <a:cs typeface="Arial" charset="0"/>
              </a:defRPr>
            </a:lvl7pPr>
            <a:lvl8pPr marL="3429000" indent="-228600" fontAlgn="base">
              <a:spcBef>
                <a:spcPct val="0"/>
              </a:spcBef>
              <a:spcAft>
                <a:spcPct val="0"/>
              </a:spcAft>
              <a:defRPr>
                <a:solidFill>
                  <a:schemeClr val="tx1"/>
                </a:solidFill>
                <a:latin typeface="Franklin Gothic Book" pitchFamily="34" charset="0"/>
                <a:cs typeface="Arial" charset="0"/>
              </a:defRPr>
            </a:lvl8pPr>
            <a:lvl9pPr marL="3886200" indent="-228600" fontAlgn="base">
              <a:spcBef>
                <a:spcPct val="0"/>
              </a:spcBef>
              <a:spcAft>
                <a:spcPct val="0"/>
              </a:spcAft>
              <a:defRPr>
                <a:solidFill>
                  <a:schemeClr val="tx1"/>
                </a:solidFill>
                <a:latin typeface="Franklin Gothic Book" pitchFamily="34" charset="0"/>
                <a:cs typeface="Arial" charset="0"/>
              </a:defRPr>
            </a:lvl9pPr>
          </a:lstStyle>
          <a:p>
            <a:pPr algn="ctr"/>
            <a:r>
              <a:rPr lang="en-US" sz="3200">
                <a:latin typeface="Times New Roman" pitchFamily="18" charset="0"/>
                <a:cs typeface="Times New Roman" pitchFamily="18" charset="0"/>
              </a:rPr>
              <a:t>Báo cáo viên: TS.</a:t>
            </a:r>
            <a:r>
              <a:rPr lang="en-US" sz="3200" b="1">
                <a:latin typeface="Times New Roman" pitchFamily="18" charset="0"/>
                <a:cs typeface="Times New Roman" pitchFamily="18" charset="0"/>
              </a:rPr>
              <a:t>Tưởng Duy Hải</a:t>
            </a:r>
          </a:p>
          <a:p>
            <a:pPr algn="ctr"/>
            <a:r>
              <a:rPr lang="en-US" sz="3200">
                <a:latin typeface="Times New Roman" pitchFamily="18" charset="0"/>
                <a:cs typeface="Times New Roman" pitchFamily="18" charset="0"/>
              </a:rPr>
              <a:t>Trường Đại học Sư phạm Hà Nội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800"/>
            <a:ext cx="9144000" cy="838200"/>
          </a:xfrm>
          <a:solidFill>
            <a:schemeClr val="bg1"/>
          </a:solidFill>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HOẠT ĐỘNG TRẢI NGHIỆM SÁNG TẠO TRONG NHÀ TRƯỜNG HIỆN NAY?</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957E9AA5-4CA1-4612-8C42-506907C35DB6}"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8200"/>
          </a:xfrm>
        </p:spPr>
        <p:txBody>
          <a:bodyPr/>
          <a:lstStyle/>
          <a:p>
            <a:pPr fontAlgn="auto">
              <a:spcAft>
                <a:spcPts val="0"/>
              </a:spcAft>
              <a:defRPr/>
            </a:pPr>
            <a:r>
              <a:rPr lang="en-US" sz="2400" b="1" dirty="0" smtClean="0">
                <a:latin typeface="Times New Roman" pitchFamily="18" charset="0"/>
                <a:cs typeface="Times New Roman" pitchFamily="18" charset="0"/>
              </a:rPr>
              <a:t>HOẠT ĐỘNG TRẢI NGHIỆM SÁNG TẠO TRONG DỰ THẢO CHƯƠNG TRÌNH GIÁO DỤC PHỔ THÔNG TỔNG THỂ</a:t>
            </a:r>
            <a:endParaRPr lang="en-US" sz="2400" b="1" dirty="0">
              <a:latin typeface="Times New Roman" pitchFamily="18" charset="0"/>
              <a:cs typeface="Times New Roman" pitchFamily="18" charset="0"/>
            </a:endParaRPr>
          </a:p>
        </p:txBody>
      </p:sp>
      <p:sp>
        <p:nvSpPr>
          <p:cNvPr id="4" name="Rectangle 1"/>
          <p:cNvSpPr>
            <a:spLocks noChangeArrowheads="1"/>
          </p:cNvSpPr>
          <p:nvPr/>
        </p:nvSpPr>
        <p:spPr bwMode="auto">
          <a:xfrm>
            <a:off x="152400" y="1339850"/>
            <a:ext cx="3048000" cy="1631950"/>
          </a:xfrm>
          <a:prstGeom prst="rect">
            <a:avLst/>
          </a:prstGeom>
          <a:noFill/>
          <a:ln w="28575">
            <a:solidFill>
              <a:schemeClr val="tx1">
                <a:lumMod val="75000"/>
                <a:lumOff val="25000"/>
              </a:schemeClr>
            </a:solidFill>
            <a:miter lim="800000"/>
            <a:headEnd/>
            <a:tailEnd/>
          </a:ln>
          <a:effectLst/>
        </p:spPr>
        <p:txBody>
          <a:bodyPr anchor="ctr">
            <a:spAutoFit/>
          </a:bodyPr>
          <a:lstStyle/>
          <a:p>
            <a:pPr algn="just">
              <a:defRPr/>
            </a:pPr>
            <a:r>
              <a:rPr lang="en-US" sz="2000" b="1" dirty="0" err="1">
                <a:latin typeface="Times New Roman" pitchFamily="18" charset="0"/>
                <a:ea typeface="Calibri" pitchFamily="34" charset="0"/>
                <a:cs typeface="Times New Roman" pitchFamily="18" charset="0"/>
              </a:rPr>
              <a:t>Dư</a:t>
            </a:r>
            <a:r>
              <a:rPr lang="en-US" sz="2000" b="1" dirty="0">
                <a:latin typeface="Times New Roman" pitchFamily="18" charset="0"/>
                <a:ea typeface="Calibri" pitchFamily="34" charset="0"/>
                <a:cs typeface="Times New Roman" pitchFamily="18" charset="0"/>
              </a:rPr>
              <a:t>̣ </a:t>
            </a:r>
            <a:r>
              <a:rPr lang="en-US" sz="2000" b="1" dirty="0" err="1">
                <a:latin typeface="Times New Roman" pitchFamily="18" charset="0"/>
                <a:ea typeface="Calibri" pitchFamily="34" charset="0"/>
                <a:cs typeface="Times New Roman" pitchFamily="18" charset="0"/>
              </a:rPr>
              <a:t>thảo</a:t>
            </a:r>
            <a:r>
              <a:rPr lang="en-US" sz="2000" b="1" dirty="0">
                <a:latin typeface="Times New Roman" pitchFamily="18" charset="0"/>
                <a:ea typeface="Calibri" pitchFamily="34" charset="0"/>
                <a:cs typeface="Times New Roman" pitchFamily="18" charset="0"/>
              </a:rPr>
              <a:t> GDPT </a:t>
            </a:r>
            <a:r>
              <a:rPr lang="en-US" sz="2000" b="1" dirty="0" err="1">
                <a:latin typeface="Times New Roman" pitchFamily="18" charset="0"/>
                <a:ea typeface="Calibri" pitchFamily="34" charset="0"/>
                <a:cs typeface="Times New Roman" pitchFamily="18" charset="0"/>
              </a:rPr>
              <a:t>tổng</a:t>
            </a:r>
            <a:r>
              <a:rPr lang="en-US" sz="2000" b="1" dirty="0">
                <a:latin typeface="Times New Roman" pitchFamily="18" charset="0"/>
                <a:ea typeface="Calibri" pitchFamily="34" charset="0"/>
                <a:cs typeface="Times New Roman" pitchFamily="18" charset="0"/>
              </a:rPr>
              <a:t> </a:t>
            </a:r>
            <a:r>
              <a:rPr lang="en-US" sz="2000" b="1" dirty="0" err="1">
                <a:latin typeface="Times New Roman" pitchFamily="18" charset="0"/>
                <a:ea typeface="Calibri" pitchFamily="34" charset="0"/>
                <a:cs typeface="Times New Roman" pitchFamily="18" charset="0"/>
              </a:rPr>
              <a:t>thê</a:t>
            </a:r>
            <a:r>
              <a:rPr lang="en-US" sz="2000" b="1" dirty="0">
                <a:latin typeface="Times New Roman" pitchFamily="18" charset="0"/>
                <a:ea typeface="Calibri" pitchFamily="34" charset="0"/>
                <a:cs typeface="Times New Roman" pitchFamily="18" charset="0"/>
              </a:rPr>
              <a:t>̉</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Hoạt</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động</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giáo</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dục</a:t>
            </a:r>
            <a:r>
              <a:rPr lang="en-US" sz="2000" dirty="0">
                <a:latin typeface="Times New Roman" pitchFamily="18" charset="0"/>
                <a:ea typeface="Calibri" pitchFamily="34" charset="0"/>
                <a:cs typeface="Times New Roman" pitchFamily="18" charset="0"/>
              </a:rPr>
              <a:t> - </a:t>
            </a:r>
            <a:r>
              <a:rPr lang="en-US" sz="2000" dirty="0" err="1">
                <a:latin typeface="Times New Roman" pitchFamily="18" charset="0"/>
                <a:ea typeface="Calibri" pitchFamily="34" charset="0"/>
                <a:cs typeface="Times New Roman" pitchFamily="18" charset="0"/>
              </a:rPr>
              <a:t>Học</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sinh</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được</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trực</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tiếp</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thực</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hiện</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trong</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hoặc</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ngoài</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nha</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trường</a:t>
            </a:r>
            <a:r>
              <a:rPr lang="en-US" sz="2000" dirty="0">
                <a:latin typeface="Times New Roman" pitchFamily="18" charset="0"/>
                <a:ea typeface="Calibri" pitchFamily="34" charset="0"/>
                <a:cs typeface="Times New Roman" pitchFamily="18" charset="0"/>
              </a:rPr>
              <a:t> có </a:t>
            </a:r>
            <a:r>
              <a:rPr lang="en-US" sz="2000" dirty="0" err="1">
                <a:latin typeface="Times New Roman" pitchFamily="18" charset="0"/>
                <a:ea typeface="Calibri" pitchFamily="34" charset="0"/>
                <a:cs typeface="Times New Roman" pitchFamily="18" charset="0"/>
              </a:rPr>
              <a:t>sư</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hướng</a:t>
            </a:r>
            <a:r>
              <a:rPr lang="en-US" sz="2000" dirty="0">
                <a:latin typeface="Times New Roman" pitchFamily="18" charset="0"/>
                <a:ea typeface="Calibri" pitchFamily="34" charset="0"/>
                <a:cs typeface="Times New Roman" pitchFamily="18" charset="0"/>
              </a:rPr>
              <a:t> </a:t>
            </a:r>
            <a:r>
              <a:rPr lang="en-US" sz="2000" dirty="0" err="1">
                <a:latin typeface="Times New Roman" pitchFamily="18" charset="0"/>
                <a:ea typeface="Calibri" pitchFamily="34" charset="0"/>
                <a:cs typeface="Times New Roman" pitchFamily="18" charset="0"/>
              </a:rPr>
              <a:t>dẫn</a:t>
            </a:r>
            <a:endParaRPr lang="en-US" sz="2000" dirty="0">
              <a:latin typeface="Arial" pitchFamily="34" charset="0"/>
              <a:cs typeface="Arial" pitchFamily="34" charset="0"/>
            </a:endParaRPr>
          </a:p>
        </p:txBody>
      </p:sp>
      <p:sp>
        <p:nvSpPr>
          <p:cNvPr id="25601" name="Rectangle 1"/>
          <p:cNvSpPr>
            <a:spLocks noChangeArrowheads="1"/>
          </p:cNvSpPr>
          <p:nvPr/>
        </p:nvSpPr>
        <p:spPr bwMode="auto">
          <a:xfrm>
            <a:off x="76200" y="5334000"/>
            <a:ext cx="8991600" cy="1446213"/>
          </a:xfrm>
          <a:prstGeom prst="rect">
            <a:avLst/>
          </a:prstGeom>
          <a:noFill/>
          <a:ln w="38100">
            <a:solidFill>
              <a:schemeClr val="bg2">
                <a:lumMod val="50000"/>
              </a:schemeClr>
            </a:solidFill>
            <a:miter lim="800000"/>
            <a:headEnd/>
            <a:tailEnd/>
          </a:ln>
          <a:effectLst/>
        </p:spPr>
        <p:txBody>
          <a:bodyPr anchor="ctr">
            <a:spAutoFit/>
          </a:bodyPr>
          <a:lstStyle/>
          <a:p>
            <a:pPr indent="457200" algn="just">
              <a:defRPr/>
            </a:pPr>
            <a:r>
              <a:rPr lang="en-US" sz="2200" dirty="0" err="1">
                <a:latin typeface="Times New Roman" pitchFamily="18" charset="0"/>
                <a:cs typeface="Times New Roman" pitchFamily="18" charset="0"/>
              </a:rPr>
              <a:t>Hoạt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nghiệm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tất</a:t>
            </a:r>
            <a:r>
              <a:rPr lang="en-US" sz="2200" dirty="0">
                <a:latin typeface="Times New Roman" pitchFamily="18" charset="0"/>
                <a:cs typeface="Times New Roman" pitchFamily="18" charset="0"/>
              </a:rPr>
              <a:t> cả </a:t>
            </a:r>
            <a:r>
              <a:rPr lang="en-US" sz="2200" dirty="0" err="1">
                <a:latin typeface="Times New Roman" pitchFamily="18" charset="0"/>
                <a:cs typeface="Times New Roman" pitchFamily="18" charset="0"/>
              </a:rPr>
              <a:t>học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lớp</a:t>
            </a:r>
            <a:r>
              <a:rPr lang="en-US" sz="2200" dirty="0">
                <a:latin typeface="Times New Roman" pitchFamily="18" charset="0"/>
                <a:cs typeface="Times New Roman" pitchFamily="18" charset="0"/>
              </a:rPr>
              <a:t> 1 </a:t>
            </a:r>
            <a:r>
              <a:rPr lang="en-US" sz="2200" dirty="0" err="1">
                <a:latin typeface="Times New Roman" pitchFamily="18" charset="0"/>
                <a:cs typeface="Times New Roman" pitchFamily="18" charset="0"/>
              </a:rPr>
              <a:t>đến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lớp</a:t>
            </a:r>
            <a:r>
              <a:rPr lang="en-US" sz="2200" dirty="0">
                <a:latin typeface="Times New Roman" pitchFamily="18" charset="0"/>
                <a:cs typeface="Times New Roman" pitchFamily="18" charset="0"/>
              </a:rPr>
              <a:t> 12, </a:t>
            </a:r>
            <a:r>
              <a:rPr lang="en-US" sz="2200" dirty="0" err="1">
                <a:latin typeface="Times New Roman" pitchFamily="18" charset="0"/>
                <a:cs typeface="Times New Roman" pitchFamily="18" charset="0"/>
              </a:rPr>
              <a:t>giúp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sinh</a:t>
            </a:r>
            <a:r>
              <a:rPr lang="en-US" sz="2200" dirty="0">
                <a:latin typeface="Times New Roman" pitchFamily="18" charset="0"/>
                <a:cs typeface="Times New Roman" pitchFamily="18" charset="0"/>
              </a:rPr>
              <a:t> </a:t>
            </a:r>
            <a:r>
              <a:rPr lang="en-US" sz="2200" b="1" dirty="0" err="1">
                <a:latin typeface="Times New Roman" pitchFamily="18" charset="0"/>
                <a:cs typeface="Times New Roman" pitchFamily="18" charset="0"/>
              </a:rPr>
              <a:t>vận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dụng</a:t>
            </a:r>
            <a:r>
              <a:rPr lang="en-US" sz="2200" b="1" dirty="0">
                <a:latin typeface="Times New Roman" pitchFamily="18" charset="0"/>
                <a:cs typeface="Times New Roman" pitchFamily="18" charset="0"/>
              </a:rPr>
              <a:t> </a:t>
            </a:r>
            <a:r>
              <a:rPr lang="en-US" sz="2200" dirty="0" err="1">
                <a:latin typeface="Times New Roman" pitchFamily="18" charset="0"/>
                <a:cs typeface="Times New Roman" pitchFamily="18" charset="0"/>
              </a:rPr>
              <a:t>những</a:t>
            </a:r>
            <a:r>
              <a:rPr lang="en-US" sz="2200" dirty="0">
                <a:latin typeface="Times New Roman" pitchFamily="18" charset="0"/>
                <a:cs typeface="Times New Roman" pitchFamily="18" charset="0"/>
              </a:rPr>
              <a:t> tri </a:t>
            </a:r>
            <a:r>
              <a:rPr lang="en-US" sz="2200" dirty="0" err="1">
                <a:latin typeface="Times New Roman" pitchFamily="18" charset="0"/>
                <a:cs typeface="Times New Roman" pitchFamily="18" charset="0"/>
              </a:rPr>
              <a:t>thức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thức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kỹ</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độ</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trường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những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nghiệm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thực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cuộc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một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sáng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tạo</a:t>
            </a:r>
            <a:r>
              <a:rPr lang="en-US" sz="2200" dirty="0">
                <a:latin typeface="Times New Roman" pitchFamily="18" charset="0"/>
                <a:cs typeface="Times New Roman" pitchFamily="18" charset="0"/>
              </a:rPr>
              <a:t>.</a:t>
            </a:r>
          </a:p>
        </p:txBody>
      </p:sp>
      <p:sp>
        <p:nvSpPr>
          <p:cNvPr id="25604" name="TextBox 5"/>
          <p:cNvSpPr txBox="1">
            <a:spLocks noChangeArrowheads="1"/>
          </p:cNvSpPr>
          <p:nvPr/>
        </p:nvSpPr>
        <p:spPr bwMode="auto">
          <a:xfrm>
            <a:off x="3505200" y="1422400"/>
            <a:ext cx="4953000" cy="10160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Franklin Gothic Book" pitchFamily="34" charset="0"/>
                <a:cs typeface="Arial" charset="0"/>
              </a:defRPr>
            </a:lvl1pPr>
            <a:lvl2pPr marL="742950" indent="-285750">
              <a:defRPr>
                <a:solidFill>
                  <a:schemeClr val="tx1"/>
                </a:solidFill>
                <a:latin typeface="Franklin Gothic Book" pitchFamily="34" charset="0"/>
                <a:cs typeface="Arial" charset="0"/>
              </a:defRPr>
            </a:lvl2pPr>
            <a:lvl3pPr marL="1143000" indent="-228600">
              <a:defRPr>
                <a:solidFill>
                  <a:schemeClr val="tx1"/>
                </a:solidFill>
                <a:latin typeface="Franklin Gothic Book" pitchFamily="34" charset="0"/>
                <a:cs typeface="Arial" charset="0"/>
              </a:defRPr>
            </a:lvl3pPr>
            <a:lvl4pPr marL="1600200" indent="-228600">
              <a:defRPr>
                <a:solidFill>
                  <a:schemeClr val="tx1"/>
                </a:solidFill>
                <a:latin typeface="Franklin Gothic Book" pitchFamily="34" charset="0"/>
                <a:cs typeface="Arial" charset="0"/>
              </a:defRPr>
            </a:lvl4pPr>
            <a:lvl5pPr marL="2057400" indent="-228600">
              <a:defRPr>
                <a:solidFill>
                  <a:schemeClr val="tx1"/>
                </a:solidFill>
                <a:latin typeface="Franklin Gothic Book" pitchFamily="34" charset="0"/>
                <a:cs typeface="Arial" charset="0"/>
              </a:defRPr>
            </a:lvl5pPr>
            <a:lvl6pPr marL="2514600" indent="-228600" fontAlgn="base">
              <a:spcBef>
                <a:spcPct val="0"/>
              </a:spcBef>
              <a:spcAft>
                <a:spcPct val="0"/>
              </a:spcAft>
              <a:defRPr>
                <a:solidFill>
                  <a:schemeClr val="tx1"/>
                </a:solidFill>
                <a:latin typeface="Franklin Gothic Book" pitchFamily="34" charset="0"/>
                <a:cs typeface="Arial" charset="0"/>
              </a:defRPr>
            </a:lvl6pPr>
            <a:lvl7pPr marL="2971800" indent="-228600" fontAlgn="base">
              <a:spcBef>
                <a:spcPct val="0"/>
              </a:spcBef>
              <a:spcAft>
                <a:spcPct val="0"/>
              </a:spcAft>
              <a:defRPr>
                <a:solidFill>
                  <a:schemeClr val="tx1"/>
                </a:solidFill>
                <a:latin typeface="Franklin Gothic Book" pitchFamily="34" charset="0"/>
                <a:cs typeface="Arial" charset="0"/>
              </a:defRPr>
            </a:lvl7pPr>
            <a:lvl8pPr marL="3429000" indent="-228600" fontAlgn="base">
              <a:spcBef>
                <a:spcPct val="0"/>
              </a:spcBef>
              <a:spcAft>
                <a:spcPct val="0"/>
              </a:spcAft>
              <a:defRPr>
                <a:solidFill>
                  <a:schemeClr val="tx1"/>
                </a:solidFill>
                <a:latin typeface="Franklin Gothic Book" pitchFamily="34" charset="0"/>
                <a:cs typeface="Arial" charset="0"/>
              </a:defRPr>
            </a:lvl8pPr>
            <a:lvl9pPr marL="3886200" indent="-228600" fontAlgn="base">
              <a:spcBef>
                <a:spcPct val="0"/>
              </a:spcBef>
              <a:spcAft>
                <a:spcPct val="0"/>
              </a:spcAft>
              <a:defRPr>
                <a:solidFill>
                  <a:schemeClr val="tx1"/>
                </a:solidFill>
                <a:latin typeface="Franklin Gothic Book" pitchFamily="34" charset="0"/>
                <a:cs typeface="Arial" charset="0"/>
              </a:defRPr>
            </a:lvl9pPr>
          </a:lstStyle>
          <a:p>
            <a:pPr algn="just"/>
            <a:r>
              <a:rPr lang="en-US" sz="2000">
                <a:latin typeface="Times New Roman" pitchFamily="18" charset="0"/>
                <a:cs typeface="Times New Roman" pitchFamily="18" charset="0"/>
              </a:rPr>
              <a:t>        Hoạt động trải nghiệm được đưa vào trong tất cả các lớp, các môn học. </a:t>
            </a:r>
          </a:p>
          <a:p>
            <a:pPr algn="just"/>
            <a:r>
              <a:rPr lang="en-US" sz="2000" b="1">
                <a:latin typeface="Times New Roman" pitchFamily="18" charset="0"/>
                <a:cs typeface="Times New Roman" pitchFamily="18" charset="0"/>
              </a:rPr>
              <a:t>Trung bình 3,5 tiết/tuần từ lớp 1 đến lớp 12.</a:t>
            </a:r>
          </a:p>
        </p:txBody>
      </p:sp>
      <p:sp>
        <p:nvSpPr>
          <p:cNvPr id="25605" name="Rectangle 7"/>
          <p:cNvSpPr>
            <a:spLocks noChangeArrowheads="1"/>
          </p:cNvSpPr>
          <p:nvPr/>
        </p:nvSpPr>
        <p:spPr bwMode="auto">
          <a:xfrm>
            <a:off x="3886200" y="2706688"/>
            <a:ext cx="5029200" cy="224631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indent="457200" algn="just"/>
            <a:r>
              <a:rPr lang="en-US" sz="2000">
                <a:solidFill>
                  <a:srgbClr val="000000"/>
                </a:solidFill>
                <a:latin typeface="Times New Roman" pitchFamily="18" charset="0"/>
                <a:cs typeface="Times New Roman" pitchFamily="18" charset="0"/>
              </a:rPr>
              <a:t>Hoạt động trải nghiệm được coi trọng trong </a:t>
            </a:r>
            <a:r>
              <a:rPr lang="en-US" sz="2000" b="1">
                <a:solidFill>
                  <a:srgbClr val="000000"/>
                </a:solidFill>
                <a:latin typeface="Times New Roman" pitchFamily="18" charset="0"/>
                <a:cs typeface="Times New Roman" pitchFamily="18" charset="0"/>
              </a:rPr>
              <a:t>từng môn học</a:t>
            </a:r>
            <a:r>
              <a:rPr lang="en-US" sz="2000">
                <a:solidFill>
                  <a:srgbClr val="000000"/>
                </a:solidFill>
                <a:latin typeface="Times New Roman" pitchFamily="18" charset="0"/>
                <a:cs typeface="Times New Roman" pitchFamily="18" charset="0"/>
              </a:rPr>
              <a:t>; </a:t>
            </a:r>
          </a:p>
          <a:p>
            <a:pPr indent="457200" algn="just"/>
            <a:r>
              <a:rPr lang="en-US" sz="2000">
                <a:solidFill>
                  <a:srgbClr val="000000"/>
                </a:solidFill>
                <a:latin typeface="Times New Roman" pitchFamily="18" charset="0"/>
                <a:cs typeface="Times New Roman" pitchFamily="18" charset="0"/>
              </a:rPr>
              <a:t>Trong kế hoạch giáo dục cũng bố trí các hoạt động trải nghiệm riêng;</a:t>
            </a:r>
          </a:p>
          <a:p>
            <a:pPr indent="457200" algn="just"/>
            <a:r>
              <a:rPr lang="en-US" sz="2000">
                <a:solidFill>
                  <a:srgbClr val="000000"/>
                </a:solidFill>
                <a:latin typeface="Times New Roman" pitchFamily="18" charset="0"/>
                <a:cs typeface="Times New Roman" pitchFamily="18" charset="0"/>
              </a:rPr>
              <a:t>Mỗi hoạt động này mang tính tổng hợp của nhiều lĩnh vực giáo dục, kiến thức, kỹ năng khác nhau.</a:t>
            </a:r>
            <a:endParaRPr lang="en-US" sz="2000">
              <a:solidFill>
                <a:srgbClr val="000000"/>
              </a:solidFill>
            </a:endParaRPr>
          </a:p>
        </p:txBody>
      </p:sp>
      <p:sp>
        <p:nvSpPr>
          <p:cNvPr id="25606" name="Rectangle 8"/>
          <p:cNvSpPr>
            <a:spLocks noChangeArrowheads="1"/>
          </p:cNvSpPr>
          <p:nvPr/>
        </p:nvSpPr>
        <p:spPr bwMode="auto">
          <a:xfrm>
            <a:off x="304800" y="3167063"/>
            <a:ext cx="3276600" cy="1630362"/>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vi-VN" sz="2000">
                <a:latin typeface="Times New Roman" pitchFamily="18" charset="0"/>
                <a:cs typeface="Times New Roman" pitchFamily="18" charset="0"/>
              </a:rPr>
              <a:t>Bằng hoạt động </a:t>
            </a:r>
            <a:r>
              <a:rPr lang="vi-VN" sz="2000" b="1">
                <a:latin typeface="Times New Roman" pitchFamily="18" charset="0"/>
                <a:cs typeface="Times New Roman" pitchFamily="18" charset="0"/>
              </a:rPr>
              <a:t>trải nghiệm </a:t>
            </a:r>
            <a:r>
              <a:rPr lang="vi-VN" sz="2000">
                <a:latin typeface="Times New Roman" pitchFamily="18" charset="0"/>
                <a:cs typeface="Times New Roman" pitchFamily="18" charset="0"/>
              </a:rPr>
              <a:t>của bản thân, mỗi học sinh vừa là người tham gia, vừa là người kiến thiết và tổ chức các hoạt động cho chính mình</a:t>
            </a:r>
            <a:endParaRPr lang="en-US" sz="2000">
              <a:latin typeface="Times New Roman" pitchFamily="18" charset="0"/>
              <a:cs typeface="Times New Roman" pitchFamily="18" charset="0"/>
            </a:endParaRPr>
          </a:p>
        </p:txBody>
      </p:sp>
      <p:sp>
        <p:nvSpPr>
          <p:cNvPr id="10" name="Slide Number Placeholder 9"/>
          <p:cNvSpPr>
            <a:spLocks noGrp="1"/>
          </p:cNvSpPr>
          <p:nvPr>
            <p:ph type="sldNum" sz="quarter" idx="12"/>
          </p:nvPr>
        </p:nvSpPr>
        <p:spPr/>
        <p:txBody>
          <a:bodyPr/>
          <a:lstStyle/>
          <a:p>
            <a:pPr>
              <a:defRPr/>
            </a:pPr>
            <a:fld id="{A6AB673E-8186-4C59-A3B1-4DD5682FDDD2}"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6800" cy="838200"/>
          </a:xfrm>
        </p:spPr>
        <p:txBody>
          <a:bodyPr>
            <a:noAutofit/>
          </a:bodyPr>
          <a:lstStyle/>
          <a:p>
            <a:pPr fontAlgn="auto">
              <a:spcAft>
                <a:spcPts val="0"/>
              </a:spcAft>
              <a:defRPr/>
            </a:pPr>
            <a:r>
              <a:rPr lang="en-US" sz="2800" b="1" dirty="0" smtClean="0">
                <a:latin typeface="Times New Roman" pitchFamily="18" charset="0"/>
                <a:cs typeface="Times New Roman" pitchFamily="18" charset="0"/>
              </a:rPr>
              <a:t>HOẠT ĐỘNG TRẢI NGHIỆM SÁNG TẠO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trường</a:t>
            </a:r>
            <a:endParaRPr lang="en-US" sz="2800" b="1" dirty="0">
              <a:latin typeface="Times New Roman" pitchFamily="18" charset="0"/>
              <a:cs typeface="Times New Roman" pitchFamily="18" charset="0"/>
            </a:endParaRPr>
          </a:p>
        </p:txBody>
      </p:sp>
      <p:sp>
        <p:nvSpPr>
          <p:cNvPr id="26626" name="Rectangle 3"/>
          <p:cNvSpPr>
            <a:spLocks noChangeArrowheads="1"/>
          </p:cNvSpPr>
          <p:nvPr/>
        </p:nvSpPr>
        <p:spPr bwMode="auto">
          <a:xfrm>
            <a:off x="2667000" y="3132138"/>
            <a:ext cx="6477000" cy="83026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400">
                <a:latin typeface="Times New Roman" pitchFamily="18" charset="0"/>
                <a:cs typeface="Times New Roman" pitchFamily="18" charset="0"/>
              </a:rPr>
              <a:t>Học sinh thực hiện </a:t>
            </a:r>
            <a:r>
              <a:rPr lang="en-US" sz="2400" b="1">
                <a:latin typeface="Times New Roman" pitchFamily="18" charset="0"/>
                <a:cs typeface="Times New Roman" pitchFamily="18" charset="0"/>
              </a:rPr>
              <a:t>trực tiếp </a:t>
            </a:r>
            <a:r>
              <a:rPr lang="en-US" sz="2400">
                <a:latin typeface="Times New Roman" pitchFamily="18" charset="0"/>
                <a:cs typeface="Times New Roman" pitchFamily="18" charset="0"/>
              </a:rPr>
              <a:t>các hoạt động học và trở thành </a:t>
            </a:r>
            <a:r>
              <a:rPr lang="en-US" sz="2400" b="1">
                <a:latin typeface="Times New Roman" pitchFamily="18" charset="0"/>
                <a:cs typeface="Times New Roman" pitchFamily="18" charset="0"/>
              </a:rPr>
              <a:t>chủ thể </a:t>
            </a:r>
            <a:r>
              <a:rPr lang="en-US" sz="2400">
                <a:latin typeface="Times New Roman" pitchFamily="18" charset="0"/>
                <a:cs typeface="Times New Roman" pitchFamily="18" charset="0"/>
              </a:rPr>
              <a:t>của hoạt động, của quá trình học</a:t>
            </a:r>
          </a:p>
        </p:txBody>
      </p:sp>
      <p:sp>
        <p:nvSpPr>
          <p:cNvPr id="26627" name="Rectangle 5"/>
          <p:cNvSpPr>
            <a:spLocks noChangeArrowheads="1"/>
          </p:cNvSpPr>
          <p:nvPr/>
        </p:nvSpPr>
        <p:spPr bwMode="auto">
          <a:xfrm>
            <a:off x="76200" y="1227138"/>
            <a:ext cx="3886200" cy="83026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400">
                <a:latin typeface="Times New Roman" pitchFamily="18" charset="0"/>
                <a:cs typeface="Times New Roman" pitchFamily="18" charset="0"/>
              </a:rPr>
              <a:t>Hoạt động dạy học </a:t>
            </a:r>
            <a:r>
              <a:rPr lang="en-US" sz="2400" b="1">
                <a:latin typeface="Times New Roman" pitchFamily="18" charset="0"/>
                <a:cs typeface="Times New Roman" pitchFamily="18" charset="0"/>
              </a:rPr>
              <a:t>bộ môn</a:t>
            </a:r>
            <a:r>
              <a:rPr lang="en-US" sz="2400">
                <a:latin typeface="Times New Roman" pitchFamily="18" charset="0"/>
                <a:cs typeface="Times New Roman" pitchFamily="18" charset="0"/>
              </a:rPr>
              <a:t> và hoạt động giáo dục tập thể</a:t>
            </a:r>
          </a:p>
        </p:txBody>
      </p:sp>
      <p:sp>
        <p:nvSpPr>
          <p:cNvPr id="26628" name="Rectangle 6"/>
          <p:cNvSpPr>
            <a:spLocks noChangeArrowheads="1"/>
          </p:cNvSpPr>
          <p:nvPr/>
        </p:nvSpPr>
        <p:spPr bwMode="auto">
          <a:xfrm>
            <a:off x="1295400" y="2133600"/>
            <a:ext cx="7315200" cy="8302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400">
                <a:latin typeface="Times New Roman" pitchFamily="18" charset="0"/>
                <a:cs typeface="Times New Roman" pitchFamily="18" charset="0"/>
              </a:rPr>
              <a:t>Môi trường hoạt động, học tập trong nhà trường và ngoài nhà trường, gắn với </a:t>
            </a:r>
            <a:r>
              <a:rPr lang="en-US" sz="2400" b="1">
                <a:latin typeface="Times New Roman" pitchFamily="18" charset="0"/>
                <a:cs typeface="Times New Roman" pitchFamily="18" charset="0"/>
              </a:rPr>
              <a:t>thực tiễn</a:t>
            </a:r>
            <a:r>
              <a:rPr lang="en-US" sz="2400">
                <a:latin typeface="Times New Roman" pitchFamily="18" charset="0"/>
                <a:cs typeface="Times New Roman" pitchFamily="18" charset="0"/>
              </a:rPr>
              <a:t> và cuộc sống của học sinh</a:t>
            </a:r>
          </a:p>
        </p:txBody>
      </p:sp>
      <p:sp>
        <p:nvSpPr>
          <p:cNvPr id="9" name="Rectangle 8"/>
          <p:cNvSpPr/>
          <p:nvPr/>
        </p:nvSpPr>
        <p:spPr>
          <a:xfrm>
            <a:off x="0" y="4179888"/>
            <a:ext cx="9144000" cy="2678112"/>
          </a:xfrm>
          <a:prstGeom prst="rect">
            <a:avLst/>
          </a:prstGeom>
          <a:solidFill>
            <a:schemeClr val="bg1"/>
          </a:solidFill>
          <a:ln w="38100">
            <a:solidFill>
              <a:schemeClr val="bg2">
                <a:lumMod val="50000"/>
              </a:schemeClr>
            </a:solidFill>
          </a:ln>
        </p:spPr>
        <p:txBody>
          <a:bodyPr>
            <a:spAutoFit/>
          </a:bodyPr>
          <a:lstStyle/>
          <a:p>
            <a:pPr algn="just" fontAlgn="auto">
              <a:spcBef>
                <a:spcPts val="0"/>
              </a:spcBef>
              <a:spcAft>
                <a:spcPts val="0"/>
              </a:spcAft>
              <a:defRP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Hoạt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trải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nghiệm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tạo</a:t>
            </a:r>
            <a:r>
              <a:rPr lang="vi-VN" sz="2800" dirty="0">
                <a:latin typeface="Times New Roman" pitchFamily="18" charset="0"/>
                <a:cs typeface="Times New Roman" pitchFamily="18" charset="0"/>
              </a:rPr>
              <a:t> là hoạt động giáo dục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va</a:t>
            </a:r>
            <a:r>
              <a:rPr lang="en-US" sz="2800" dirty="0">
                <a:latin typeface="Times New Roman" pitchFamily="18" charset="0"/>
                <a:cs typeface="Times New Roman" pitchFamily="18" charset="0"/>
              </a:rPr>
              <a:t>̀</a:t>
            </a:r>
            <a:r>
              <a:rPr lang="vi-VN" sz="2800" dirty="0">
                <a:latin typeface="Times New Roman" pitchFamily="18" charset="0"/>
                <a:cs typeface="Times New Roman" pitchFamily="18" charset="0"/>
              </a:rPr>
              <a:t> </a:t>
            </a:r>
            <a:r>
              <a:rPr lang="en-US" sz="2800" dirty="0">
                <a:latin typeface="Times New Roman" pitchFamily="18" charset="0"/>
                <a:cs typeface="Times New Roman" pitchFamily="18" charset="0"/>
              </a:rPr>
              <a:t>d</a:t>
            </a:r>
            <a:r>
              <a:rPr lang="vi-VN" sz="2800" dirty="0">
                <a:latin typeface="Times New Roman" pitchFamily="18" charset="0"/>
                <a:cs typeface="Times New Roman" pitchFamily="18" charset="0"/>
              </a:rPr>
              <a:t>ạy </a:t>
            </a:r>
            <a:r>
              <a:rPr lang="vi-VN" sz="2800" dirty="0">
                <a:latin typeface="Times New Roman" pitchFamily="18" charset="0"/>
                <a:cs typeface="Times New Roman" pitchFamily="18" charset="0"/>
              </a:rPr>
              <a:t>học được tổ chức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tập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chính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sư</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trải nghiệm </a:t>
            </a:r>
            <a:r>
              <a:rPr lang="en-US" sz="2800" dirty="0" err="1">
                <a:latin typeface="Times New Roman" pitchFamily="18" charset="0"/>
                <a:cs typeface="Times New Roman" pitchFamily="18" charset="0"/>
              </a:rPr>
              <a:t>của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sinh</a:t>
            </a:r>
            <a:r>
              <a:rPr lang="en-US" sz="2800"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algn="just" fontAlgn="auto">
              <a:spcBef>
                <a:spcPts val="0"/>
              </a:spcBef>
              <a:spcAft>
                <a:spcPts val="0"/>
              </a:spcAft>
              <a:defRPr/>
            </a:pPr>
            <a:r>
              <a:rPr lang="en-US" sz="2800" dirty="0">
                <a:latin typeface="Times New Roman" pitchFamily="18" charset="0"/>
                <a:cs typeface="Times New Roman" pitchFamily="18" charset="0"/>
              </a:rPr>
              <a:t>- H</a:t>
            </a:r>
            <a:r>
              <a:rPr lang="vi-VN" sz="2800" dirty="0">
                <a:latin typeface="Times New Roman" pitchFamily="18" charset="0"/>
                <a:cs typeface="Times New Roman" pitchFamily="18" charset="0"/>
              </a:rPr>
              <a:t>ọc sinh </a:t>
            </a:r>
            <a:r>
              <a:rPr lang="en-US" sz="2800" dirty="0">
                <a:latin typeface="Times New Roman" pitchFamily="18" charset="0"/>
                <a:cs typeface="Times New Roman" pitchFamily="18" charset="0"/>
              </a:rPr>
              <a:t>là </a:t>
            </a:r>
            <a:r>
              <a:rPr lang="en-US" sz="2800" dirty="0" err="1">
                <a:latin typeface="Times New Roman" pitchFamily="18" charset="0"/>
                <a:cs typeface="Times New Roman" pitchFamily="18" charset="0"/>
              </a:rPr>
              <a:t>người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được</a:t>
            </a:r>
            <a:r>
              <a:rPr lang="vi-VN" sz="2800" dirty="0">
                <a:latin typeface="Times New Roman" pitchFamily="18" charset="0"/>
                <a:cs typeface="Times New Roman" pitchFamily="18" charset="0"/>
              </a:rPr>
              <a:t> tham gia trực tiếp vào hoạt 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đê</a:t>
            </a:r>
            <a:r>
              <a:rPr lang="en-US" sz="2800" dirty="0">
                <a:latin typeface="Times New Roman" pitchFamily="18" charset="0"/>
                <a:cs typeface="Times New Roman" pitchFamily="18" charset="0"/>
              </a:rPr>
              <a:t>̉</a:t>
            </a:r>
            <a:r>
              <a:rPr lang="vi-VN" sz="2800" dirty="0">
                <a:latin typeface="Times New Roman" pitchFamily="18" charset="0"/>
                <a:cs typeface="Times New Roman" pitchFamily="18" charset="0"/>
              </a:rPr>
              <a:t> phát huy năng sáng tạo </a:t>
            </a:r>
            <a:r>
              <a:rPr lang="en-US" sz="2800" dirty="0" err="1">
                <a:latin typeface="Times New Roman" pitchFamily="18" charset="0"/>
                <a:cs typeface="Times New Roman" pitchFamily="18" charset="0"/>
              </a:rPr>
              <a:t>nhằm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thích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hội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của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mình</a:t>
            </a:r>
            <a:r>
              <a:rPr lang="en-US" sz="2800" dirty="0">
                <a:latin typeface="Times New Roman" pitchFamily="18" charset="0"/>
                <a:cs typeface="Times New Roman" pitchFamily="18" charset="0"/>
              </a:rPr>
              <a:t>.</a:t>
            </a:r>
          </a:p>
        </p:txBody>
      </p:sp>
      <p:sp>
        <p:nvSpPr>
          <p:cNvPr id="11" name="Slide Number Placeholder 10"/>
          <p:cNvSpPr>
            <a:spLocks noGrp="1"/>
          </p:cNvSpPr>
          <p:nvPr>
            <p:ph type="sldNum" sz="quarter" idx="12"/>
          </p:nvPr>
        </p:nvSpPr>
        <p:spPr/>
        <p:txBody>
          <a:bodyPr/>
          <a:lstStyle/>
          <a:p>
            <a:pPr>
              <a:defRPr/>
            </a:pPr>
            <a:fld id="{70A2474D-8B72-4E29-909D-DF57D16B88F0}"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921E850-97D6-447C-8888-3FA608D5EB3C}" type="slidenum">
              <a:rPr lang="en-US"/>
              <a:pPr>
                <a:defRPr/>
              </a:pPr>
              <a:t>13</a:t>
            </a:fld>
            <a:endParaRPr lang="en-US"/>
          </a:p>
        </p:txBody>
      </p:sp>
      <p:sp>
        <p:nvSpPr>
          <p:cNvPr id="5" name="Title 1"/>
          <p:cNvSpPr>
            <a:spLocks noGrp="1"/>
          </p:cNvSpPr>
          <p:nvPr>
            <p:ph type="title"/>
          </p:nvPr>
        </p:nvSpPr>
        <p:spPr>
          <a:xfrm>
            <a:off x="0" y="2590800"/>
            <a:ext cx="9144000" cy="838200"/>
          </a:xfrm>
          <a:solidFill>
            <a:schemeClr val="bg1"/>
          </a:solidFill>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ĐÁNH GIÁ HỌC SINH TRONG HOẠT ĐỘNG TRẢI NGHIỆM SÁNG TẠO?</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ĐÁNH GIÁ HỌC SINH</a:t>
            </a:r>
            <a:endParaRPr lang="en-US" dirty="0"/>
          </a:p>
        </p:txBody>
      </p:sp>
      <p:sp>
        <p:nvSpPr>
          <p:cNvPr id="4" name="Slide Number Placeholder 3"/>
          <p:cNvSpPr>
            <a:spLocks noGrp="1"/>
          </p:cNvSpPr>
          <p:nvPr>
            <p:ph type="sldNum" sz="quarter" idx="12"/>
          </p:nvPr>
        </p:nvSpPr>
        <p:spPr/>
        <p:txBody>
          <a:bodyPr/>
          <a:lstStyle/>
          <a:p>
            <a:pPr>
              <a:defRPr/>
            </a:pPr>
            <a:fld id="{6B24F709-F0AF-43CC-AD0D-8A8B8058E90A}" type="slidenum">
              <a:rPr lang="en-US"/>
              <a:pPr>
                <a:defRPr/>
              </a:pPr>
              <a:t>14</a:t>
            </a:fld>
            <a:endParaRPr lang="en-US"/>
          </a:p>
        </p:txBody>
      </p:sp>
      <p:sp>
        <p:nvSpPr>
          <p:cNvPr id="28675" name="Rectangle 1"/>
          <p:cNvSpPr>
            <a:spLocks noChangeArrowheads="1"/>
          </p:cNvSpPr>
          <p:nvPr/>
        </p:nvSpPr>
        <p:spPr bwMode="auto">
          <a:xfrm>
            <a:off x="152400" y="1371600"/>
            <a:ext cx="4114800" cy="12001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just"/>
            <a:r>
              <a:rPr lang="en-US" sz="2400">
                <a:latin typeface="Times New Roman" pitchFamily="18" charset="0"/>
                <a:ea typeface="Calibri" pitchFamily="34" charset="0"/>
                <a:cs typeface="Times New Roman" pitchFamily="18" charset="0"/>
              </a:rPr>
              <a:t>Giáo viên tổ chức, đặt </a:t>
            </a:r>
            <a:r>
              <a:rPr lang="en-US" sz="2400" b="1">
                <a:latin typeface="Times New Roman" pitchFamily="18" charset="0"/>
                <a:ea typeface="Calibri" pitchFamily="34" charset="0"/>
                <a:cs typeface="Times New Roman" pitchFamily="18" charset="0"/>
              </a:rPr>
              <a:t>mục tiêu</a:t>
            </a:r>
            <a:r>
              <a:rPr lang="en-US" sz="2400">
                <a:latin typeface="Times New Roman" pitchFamily="18" charset="0"/>
                <a:ea typeface="Calibri" pitchFamily="34" charset="0"/>
                <a:cs typeface="Times New Roman" pitchFamily="18" charset="0"/>
              </a:rPr>
              <a:t> cho các hoạt động và đánh giá kết quả học tập, hoạt động</a:t>
            </a:r>
            <a:endParaRPr lang="en-US" sz="2400">
              <a:ea typeface="Calibri" pitchFamily="34" charset="0"/>
              <a:cs typeface="Times New Roman" pitchFamily="18" charset="0"/>
            </a:endParaRPr>
          </a:p>
        </p:txBody>
      </p:sp>
      <p:sp>
        <p:nvSpPr>
          <p:cNvPr id="28676" name="Rectangle 5"/>
          <p:cNvSpPr>
            <a:spLocks noChangeArrowheads="1"/>
          </p:cNvSpPr>
          <p:nvPr/>
        </p:nvSpPr>
        <p:spPr bwMode="auto">
          <a:xfrm>
            <a:off x="4648200" y="1782763"/>
            <a:ext cx="4343400" cy="157003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400">
                <a:latin typeface="Times New Roman" pitchFamily="18" charset="0"/>
                <a:cs typeface="Times New Roman" pitchFamily="18" charset="0"/>
              </a:rPr>
              <a:t>Việc đ</a:t>
            </a:r>
            <a:r>
              <a:rPr lang="vi-VN" sz="2400">
                <a:latin typeface="Times New Roman" pitchFamily="18" charset="0"/>
                <a:cs typeface="Times New Roman" pitchFamily="18" charset="0"/>
              </a:rPr>
              <a:t>ánh hoạt động trải nghiệm sáng tạo chủ yếu thông qua quan sát </a:t>
            </a:r>
            <a:r>
              <a:rPr lang="vi-VN" sz="2400" b="1">
                <a:latin typeface="Times New Roman" pitchFamily="18" charset="0"/>
                <a:cs typeface="Times New Roman" pitchFamily="18" charset="0"/>
              </a:rPr>
              <a:t>hành vi</a:t>
            </a:r>
            <a:r>
              <a:rPr lang="en-US" sz="2400" b="1">
                <a:latin typeface="Times New Roman" pitchFamily="18" charset="0"/>
                <a:cs typeface="Times New Roman" pitchFamily="18" charset="0"/>
              </a:rPr>
              <a:t>,</a:t>
            </a:r>
            <a:r>
              <a:rPr lang="vi-VN" sz="2400" b="1">
                <a:latin typeface="Times New Roman" pitchFamily="18" charset="0"/>
                <a:cs typeface="Times New Roman" pitchFamily="18" charset="0"/>
              </a:rPr>
              <a:t> thái độ</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rPr>
              <a:t>và</a:t>
            </a:r>
            <a:r>
              <a:rPr lang="vi-VN" sz="2400">
                <a:latin typeface="Times New Roman" pitchFamily="18" charset="0"/>
                <a:cs typeface="Times New Roman" pitchFamily="18" charset="0"/>
              </a:rPr>
              <a:t> </a:t>
            </a:r>
            <a:r>
              <a:rPr lang="vi-VN" sz="2400" b="1">
                <a:latin typeface="Times New Roman" pitchFamily="18" charset="0"/>
                <a:cs typeface="Times New Roman" pitchFamily="18" charset="0"/>
              </a:rPr>
              <a:t>sản phẩm </a:t>
            </a:r>
            <a:r>
              <a:rPr lang="en-US" sz="2400" b="1">
                <a:latin typeface="Times New Roman" pitchFamily="18" charset="0"/>
                <a:cs typeface="Times New Roman" pitchFamily="18" charset="0"/>
              </a:rPr>
              <a:t>học tập</a:t>
            </a:r>
            <a:r>
              <a:rPr lang="vi-VN" sz="2400">
                <a:latin typeface="Times New Roman" pitchFamily="18" charset="0"/>
                <a:cs typeface="Times New Roman" pitchFamily="18" charset="0"/>
              </a:rPr>
              <a:t> của học sinh </a:t>
            </a:r>
            <a:endParaRPr lang="en-US" sz="2400">
              <a:latin typeface="Times New Roman" pitchFamily="18" charset="0"/>
              <a:cs typeface="Times New Roman" pitchFamily="18" charset="0"/>
            </a:endParaRPr>
          </a:p>
        </p:txBody>
      </p:sp>
      <p:sp>
        <p:nvSpPr>
          <p:cNvPr id="7" name="Rectangle 6"/>
          <p:cNvSpPr/>
          <p:nvPr/>
        </p:nvSpPr>
        <p:spPr>
          <a:xfrm>
            <a:off x="0" y="3430588"/>
            <a:ext cx="9144000" cy="3046412"/>
          </a:xfrm>
          <a:prstGeom prst="rect">
            <a:avLst/>
          </a:prstGeom>
          <a:ln w="38100">
            <a:solidFill>
              <a:schemeClr val="bg2">
                <a:lumMod val="50000"/>
              </a:schemeClr>
            </a:solidFill>
          </a:ln>
        </p:spPr>
        <p:txBody>
          <a:bodyPr>
            <a:spAutoFit/>
          </a:bodyPr>
          <a:lstStyle/>
          <a:p>
            <a:pPr algn="ctr" fontAlgn="auto">
              <a:spcBef>
                <a:spcPts val="0"/>
              </a:spcBef>
              <a:spcAft>
                <a:spcPts val="0"/>
              </a:spcAft>
              <a:defRPr/>
            </a:pPr>
            <a:r>
              <a:rPr lang="en-US" sz="2400" dirty="0" err="1">
                <a:latin typeface="Times New Roman" pitchFamily="18" charset="0"/>
                <a:cs typeface="Times New Roman" pitchFamily="18" charset="0"/>
              </a:rPr>
              <a:t>Công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4325</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Bô</a:t>
            </a:r>
            <a:r>
              <a:rPr lang="en-US" sz="2400" dirty="0">
                <a:latin typeface="Times New Roman" pitchFamily="18" charset="0"/>
                <a:cs typeface="Times New Roman" pitchFamily="18" charset="0"/>
              </a:rPr>
              <a:t>̣ GD&amp;ĐT</a:t>
            </a:r>
          </a:p>
          <a:p>
            <a:pPr algn="just" fontAlgn="auto">
              <a:spcBef>
                <a:spcPts val="0"/>
              </a:spcBef>
              <a:spcAft>
                <a:spcPts val="0"/>
              </a:spcAft>
              <a:defRPr/>
            </a:pPr>
            <a:r>
              <a:rPr lang="vi-VN" sz="2400" dirty="0">
                <a:latin typeface="Times New Roman" pitchFamily="18" charset="0"/>
                <a:cs typeface="Times New Roman" pitchFamily="18" charset="0"/>
              </a:rPr>
              <a:t>Chú trọng đánh giá </a:t>
            </a:r>
            <a:r>
              <a:rPr lang="vi-VN" sz="2400" b="1" dirty="0">
                <a:latin typeface="Times New Roman" pitchFamily="18" charset="0"/>
                <a:cs typeface="Times New Roman" pitchFamily="18" charset="0"/>
              </a:rPr>
              <a:t>thường xuyên </a:t>
            </a:r>
            <a:r>
              <a:rPr lang="vi-VN" sz="2400" dirty="0">
                <a:latin typeface="Times New Roman" pitchFamily="18" charset="0"/>
                <a:cs typeface="Times New Roman" pitchFamily="18" charset="0"/>
              </a:rPr>
              <a:t>đối với tất cả học sinh</a:t>
            </a:r>
            <a:r>
              <a:rPr lang="en-US" sz="2400" dirty="0">
                <a:latin typeface="Times New Roman" pitchFamily="18" charset="0"/>
                <a:cs typeface="Times New Roman" pitchFamily="18" charset="0"/>
              </a:rPr>
              <a:t>,</a:t>
            </a:r>
            <a:r>
              <a:rPr lang="vi-VN" sz="2400" dirty="0">
                <a:latin typeface="Times New Roman" pitchFamily="18" charset="0"/>
                <a:cs typeface="Times New Roman" pitchFamily="18" charset="0"/>
              </a:rPr>
              <a:t> </a:t>
            </a:r>
            <a:r>
              <a:rPr lang="en-US" sz="2400" dirty="0">
                <a:latin typeface="Times New Roman" pitchFamily="18" charset="0"/>
                <a:cs typeface="Times New Roman" pitchFamily="18" charset="0"/>
              </a:rPr>
              <a:t>đ</a:t>
            </a:r>
            <a:r>
              <a:rPr lang="vi-VN" sz="2400" dirty="0">
                <a:latin typeface="Times New Roman" pitchFamily="18" charset="0"/>
                <a:cs typeface="Times New Roman" pitchFamily="18" charset="0"/>
              </a:rPr>
              <a:t>ánh giá qua</a:t>
            </a:r>
            <a:endParaRPr lang="en-US" sz="2400" dirty="0">
              <a:latin typeface="Times New Roman" pitchFamily="18" charset="0"/>
              <a:cs typeface="Times New Roman" pitchFamily="18" charset="0"/>
            </a:endParaRPr>
          </a:p>
          <a:p>
            <a:pPr algn="just" fontAlgn="auto">
              <a:spcBef>
                <a:spcPts val="0"/>
              </a:spcBef>
              <a:spcAft>
                <a:spcPts val="0"/>
              </a:spcAft>
              <a:defRPr/>
            </a:pPr>
            <a:r>
              <a:rPr lang="en-US" sz="2400" b="1" dirty="0">
                <a:latin typeface="Times New Roman" pitchFamily="18" charset="0"/>
                <a:cs typeface="Times New Roman" pitchFamily="18" charset="0"/>
              </a:rPr>
              <a:t>+ H</a:t>
            </a:r>
            <a:r>
              <a:rPr lang="vi-VN" sz="2400" b="1" dirty="0">
                <a:latin typeface="Times New Roman" pitchFamily="18" charset="0"/>
                <a:cs typeface="Times New Roman" pitchFamily="18" charset="0"/>
              </a:rPr>
              <a:t>oạt động trên lớp</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fontAlgn="auto">
              <a:spcBef>
                <a:spcPts val="0"/>
              </a:spcBef>
              <a:spcAft>
                <a:spcPts val="0"/>
              </a:spcAft>
              <a:defRPr/>
            </a:pPr>
            <a:r>
              <a:rPr lang="en-US" sz="2400" b="1" dirty="0">
                <a:latin typeface="Times New Roman" pitchFamily="18" charset="0"/>
                <a:cs typeface="Times New Roman" pitchFamily="18" charset="0"/>
              </a:rPr>
              <a:t>+ H</a:t>
            </a:r>
            <a:r>
              <a:rPr lang="vi-VN" sz="2400" b="1" dirty="0">
                <a:latin typeface="Times New Roman" pitchFamily="18" charset="0"/>
                <a:cs typeface="Times New Roman" pitchFamily="18" charset="0"/>
              </a:rPr>
              <a:t>ồ sơ học tập</a:t>
            </a:r>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vở học tập</a:t>
            </a:r>
            <a:r>
              <a:rPr lang="vi-VN"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fontAlgn="auto">
              <a:spcBef>
                <a:spcPts val="0"/>
              </a:spcBef>
              <a:spcAft>
                <a:spcPts val="0"/>
              </a:spcAft>
              <a:defRPr/>
            </a:pPr>
            <a:r>
              <a:rPr lang="en-US" sz="2400" dirty="0">
                <a:latin typeface="Times New Roman" pitchFamily="18" charset="0"/>
                <a:cs typeface="Times New Roman" pitchFamily="18" charset="0"/>
              </a:rPr>
              <a:t>+ H</a:t>
            </a:r>
            <a:r>
              <a:rPr lang="vi-VN" sz="2400" dirty="0">
                <a:latin typeface="Times New Roman" pitchFamily="18" charset="0"/>
                <a:cs typeface="Times New Roman" pitchFamily="18" charset="0"/>
              </a:rPr>
              <a:t>ọc sinh </a:t>
            </a:r>
            <a:r>
              <a:rPr lang="vi-VN" sz="2400" b="1" dirty="0">
                <a:latin typeface="Times New Roman" pitchFamily="18" charset="0"/>
                <a:cs typeface="Times New Roman" pitchFamily="18" charset="0"/>
              </a:rPr>
              <a:t>báo cáo</a:t>
            </a:r>
            <a:r>
              <a:rPr lang="vi-VN" sz="2400" dirty="0">
                <a:latin typeface="Times New Roman" pitchFamily="18" charset="0"/>
                <a:cs typeface="Times New Roman" pitchFamily="18" charset="0"/>
              </a:rPr>
              <a:t> kết quả thực hiện </a:t>
            </a:r>
            <a:r>
              <a:rPr lang="vi-VN" sz="2400" b="1" dirty="0">
                <a:latin typeface="Times New Roman" pitchFamily="18" charset="0"/>
                <a:cs typeface="Times New Roman" pitchFamily="18" charset="0"/>
              </a:rPr>
              <a:t>dự án học tập, nghiên cứu khoa học, kĩ thuật</a:t>
            </a:r>
            <a:r>
              <a:rPr lang="vi-VN" sz="2400" dirty="0">
                <a:latin typeface="Times New Roman" pitchFamily="18" charset="0"/>
                <a:cs typeface="Times New Roman" pitchFamily="18" charset="0"/>
              </a:rPr>
              <a:t>, báo cáo kết quả thực hành, thí nghiệm; </a:t>
            </a:r>
            <a:endParaRPr lang="en-US" sz="2400" dirty="0">
              <a:latin typeface="Times New Roman" pitchFamily="18" charset="0"/>
              <a:cs typeface="Times New Roman" pitchFamily="18" charset="0"/>
            </a:endParaRPr>
          </a:p>
          <a:p>
            <a:pPr algn="just" fontAlgn="auto">
              <a:spcBef>
                <a:spcPts val="0"/>
              </a:spcBef>
              <a:spcAft>
                <a:spcPts val="0"/>
              </a:spcAft>
              <a:defRPr/>
            </a:pPr>
            <a:r>
              <a:rPr lang="en-US" sz="2400" b="1" dirty="0">
                <a:latin typeface="Times New Roman" pitchFamily="18" charset="0"/>
                <a:cs typeface="Times New Roman" pitchFamily="18" charset="0"/>
              </a:rPr>
              <a:t>+ B</a:t>
            </a:r>
            <a:r>
              <a:rPr lang="vi-VN" sz="2400" b="1" dirty="0">
                <a:latin typeface="Times New Roman" pitchFamily="18" charset="0"/>
                <a:cs typeface="Times New Roman" pitchFamily="18" charset="0"/>
              </a:rPr>
              <a:t>ài thuyết trình</a:t>
            </a:r>
            <a:r>
              <a:rPr lang="vi-VN" sz="2400" dirty="0">
                <a:latin typeface="Times New Roman" pitchFamily="18" charset="0"/>
                <a:cs typeface="Times New Roman" pitchFamily="18" charset="0"/>
              </a:rPr>
              <a:t> (bài viết, bài trình chiếu, video clip,…) về </a:t>
            </a:r>
            <a:r>
              <a:rPr lang="vi-VN" sz="2400" b="1" dirty="0">
                <a:latin typeface="Times New Roman" pitchFamily="18" charset="0"/>
                <a:cs typeface="Times New Roman" pitchFamily="18" charset="0"/>
              </a:rPr>
              <a:t>kết quả</a:t>
            </a:r>
            <a:r>
              <a:rPr lang="vi-VN" sz="2400" dirty="0">
                <a:latin typeface="Times New Roman" pitchFamily="18" charset="0"/>
                <a:cs typeface="Times New Roman" pitchFamily="18" charset="0"/>
              </a:rPr>
              <a:t> thực hiện nhiệm vụ học tập.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9800"/>
            <a:ext cx="9144000" cy="1524000"/>
          </a:xfrm>
          <a:solidFill>
            <a:schemeClr val="bg1"/>
          </a:solidFill>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ĐÂU LÀ NỘI DUNG, PHƯƠNG PHÁP, HÌNH THỨC TỔ CHỨC HOẠT ĐỘNG TRẢI NGHIỆM SÁNG TẠO TRONG NHÀ TRƯỜNG HIỆN NAY?</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57613C2B-53E4-43D6-89FE-7848C10ACBEE}"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noAutofit/>
          </a:bodyPr>
          <a:lstStyle/>
          <a:p>
            <a:pPr fontAlgn="auto">
              <a:spcAft>
                <a:spcPts val="0"/>
              </a:spcAft>
              <a:defRPr/>
            </a:pPr>
            <a:r>
              <a:rPr lang="en-US" sz="2800" b="1" dirty="0" smtClean="0">
                <a:latin typeface="Times New Roman" pitchFamily="18" charset="0"/>
                <a:cs typeface="Times New Roman" pitchFamily="18" charset="0"/>
              </a:rPr>
              <a:t>ĐỊNH HƯỚNG </a:t>
            </a:r>
            <a:r>
              <a:rPr lang="en-US" sz="2800" b="1" dirty="0" err="1" smtClean="0">
                <a:latin typeface="Times New Roman" pitchFamily="18" charset="0"/>
                <a:cs typeface="Times New Roman" pitchFamily="18" charset="0"/>
              </a:rPr>
              <a:t>hđTNST</a:t>
            </a:r>
            <a:r>
              <a:rPr lang="en-US" sz="2800" b="1" dirty="0" smtClean="0">
                <a:latin typeface="Times New Roman" pitchFamily="18" charset="0"/>
                <a:cs typeface="Times New Roman" pitchFamily="18" charset="0"/>
              </a:rPr>
              <a:t> GẮN VỚI BỐI CẢNH ĐỊA PHƯƠNG HỌC SINH, NHÀ TRƯỜNG, CƠ SỞ</a:t>
            </a:r>
            <a:endParaRPr lang="en-US" sz="2800" b="1" dirty="0">
              <a:latin typeface="Times New Roman" pitchFamily="18" charset="0"/>
              <a:cs typeface="Times New Roman" pitchFamily="18" charset="0"/>
            </a:endParaRPr>
          </a:p>
        </p:txBody>
      </p:sp>
      <p:sp>
        <p:nvSpPr>
          <p:cNvPr id="4" name="Rectangle 3"/>
          <p:cNvSpPr/>
          <p:nvPr/>
        </p:nvSpPr>
        <p:spPr>
          <a:xfrm>
            <a:off x="0" y="838200"/>
            <a:ext cx="3657600" cy="1631950"/>
          </a:xfrm>
          <a:prstGeom prst="rect">
            <a:avLst/>
          </a:prstGeom>
          <a:ln w="28575">
            <a:solidFill>
              <a:schemeClr val="bg1">
                <a:lumMod val="75000"/>
              </a:schemeClr>
            </a:solidFill>
          </a:ln>
        </p:spPr>
        <p:txBody>
          <a:bodyPr>
            <a:spAutoFit/>
          </a:bodyPr>
          <a:lstStyle/>
          <a:p>
            <a:pPr algn="just" fontAlgn="auto">
              <a:spcBef>
                <a:spcPts val="0"/>
              </a:spcBef>
              <a:spcAft>
                <a:spcPts val="0"/>
              </a:spcAft>
              <a:defRPr/>
            </a:pPr>
            <a:r>
              <a:rPr lang="en-US" sz="2000" dirty="0">
                <a:latin typeface="Times New Roman" pitchFamily="18" charset="0"/>
                <a:cs typeface="Times New Roman" pitchFamily="18" charset="0"/>
              </a:rPr>
              <a:t>Theo </a:t>
            </a:r>
            <a:r>
              <a:rPr lang="en-US" sz="2000" dirty="0" err="1">
                <a:latin typeface="Times New Roman" pitchFamily="18" charset="0"/>
                <a:cs typeface="Times New Roman" pitchFamily="18" charset="0"/>
              </a:rPr>
              <a:t>công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791</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Bô</a:t>
            </a:r>
            <a:r>
              <a:rPr lang="en-US" sz="2000" dirty="0">
                <a:latin typeface="Times New Roman" pitchFamily="18" charset="0"/>
                <a:cs typeface="Times New Roman" pitchFamily="18" charset="0"/>
              </a:rPr>
              <a:t>̣ GD&amp;ĐT: </a:t>
            </a:r>
            <a:r>
              <a:rPr lang="en-US" sz="2000" dirty="0" err="1">
                <a:latin typeface="Times New Roman" pitchFamily="18" charset="0"/>
                <a:cs typeface="Times New Roman" pitchFamily="18" charset="0"/>
              </a:rPr>
              <a:t>Chương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nghiệp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nghiệp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endParaRPr lang="en-US" sz="2000" dirty="0">
              <a:latin typeface="Times New Roman" pitchFamily="18" charset="0"/>
              <a:cs typeface="Times New Roman" pitchFamily="18" charset="0"/>
            </a:endParaRPr>
          </a:p>
        </p:txBody>
      </p:sp>
      <p:sp>
        <p:nvSpPr>
          <p:cNvPr id="30723" name="Rectangle 4"/>
          <p:cNvSpPr>
            <a:spLocks noChangeArrowheads="1"/>
          </p:cNvSpPr>
          <p:nvPr/>
        </p:nvSpPr>
        <p:spPr bwMode="auto">
          <a:xfrm>
            <a:off x="3657600" y="838200"/>
            <a:ext cx="5410200" cy="1323975"/>
          </a:xfrm>
          <a:prstGeom prst="rect">
            <a:avLst/>
          </a:prstGeom>
          <a:noFill/>
          <a:ln w="1905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000">
                <a:latin typeface="Times New Roman" pitchFamily="18" charset="0"/>
                <a:cs typeface="Times New Roman" pitchFamily="18" charset="0"/>
              </a:rPr>
              <a:t>Xây dựng các chủ đề dạy học liên môn với nội dung giáo dục liên quan đến các vấn đề thời sự của địa phương, đất nước để bổ sung vào kế hoạch dạy học và hoạt động giáo dục của nhà trường</a:t>
            </a:r>
          </a:p>
        </p:txBody>
      </p:sp>
      <p:sp>
        <p:nvSpPr>
          <p:cNvPr id="30724" name="Rectangle 5"/>
          <p:cNvSpPr>
            <a:spLocks noChangeArrowheads="1"/>
          </p:cNvSpPr>
          <p:nvPr/>
        </p:nvSpPr>
        <p:spPr bwMode="auto">
          <a:xfrm>
            <a:off x="6400800" y="2133600"/>
            <a:ext cx="2667000" cy="1016000"/>
          </a:xfrm>
          <a:prstGeom prst="rect">
            <a:avLst/>
          </a:prstGeom>
          <a:noFill/>
          <a:ln w="190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000">
                <a:latin typeface="Times New Roman" pitchFamily="18" charset="0"/>
                <a:cs typeface="Times New Roman" pitchFamily="18" charset="0"/>
              </a:rPr>
              <a:t>Gắn với nghiên cứu khoa học, kỹ thuật trong các trường trung học</a:t>
            </a:r>
          </a:p>
        </p:txBody>
      </p:sp>
      <p:sp>
        <p:nvSpPr>
          <p:cNvPr id="30725" name="Rectangle 6"/>
          <p:cNvSpPr>
            <a:spLocks noChangeArrowheads="1"/>
          </p:cNvSpPr>
          <p:nvPr/>
        </p:nvSpPr>
        <p:spPr bwMode="auto">
          <a:xfrm>
            <a:off x="0" y="2438400"/>
            <a:ext cx="2590800" cy="1323975"/>
          </a:xfrm>
          <a:prstGeom prst="rect">
            <a:avLst/>
          </a:prstGeom>
          <a:noFill/>
          <a:ln w="19050">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000">
                <a:latin typeface="Times New Roman" pitchFamily="18" charset="0"/>
                <a:cs typeface="Times New Roman" pitchFamily="18" charset="0"/>
              </a:rPr>
              <a:t>Chỉ thị số </a:t>
            </a:r>
            <a:r>
              <a:rPr lang="en-US" sz="2000" b="1">
                <a:latin typeface="Times New Roman" pitchFamily="18" charset="0"/>
                <a:cs typeface="Times New Roman" pitchFamily="18" charset="0"/>
              </a:rPr>
              <a:t>3031</a:t>
            </a:r>
            <a:r>
              <a:rPr lang="en-US" sz="2000">
                <a:latin typeface="Times New Roman" pitchFamily="18" charset="0"/>
                <a:cs typeface="Times New Roman" pitchFamily="18" charset="0"/>
              </a:rPr>
              <a:t> năm 2016 Bộ GD&amp;ĐT </a:t>
            </a:r>
          </a:p>
          <a:p>
            <a:r>
              <a:rPr lang="en-US" sz="2000">
                <a:latin typeface="Times New Roman" pitchFamily="18" charset="0"/>
                <a:cs typeface="Times New Roman" pitchFamily="18" charset="0"/>
              </a:rPr>
              <a:t>Gắn với sản xuất, kinh doanh tại địa phương</a:t>
            </a:r>
          </a:p>
        </p:txBody>
      </p:sp>
      <p:sp>
        <p:nvSpPr>
          <p:cNvPr id="8" name="Rectangle 7"/>
          <p:cNvSpPr/>
          <p:nvPr/>
        </p:nvSpPr>
        <p:spPr>
          <a:xfrm>
            <a:off x="6629400" y="3048000"/>
            <a:ext cx="2514600" cy="1323975"/>
          </a:xfrm>
          <a:prstGeom prst="rect">
            <a:avLst/>
          </a:prstGeom>
          <a:ln w="19050">
            <a:solidFill>
              <a:schemeClr val="accent4">
                <a:lumMod val="75000"/>
              </a:schemeClr>
            </a:solidFill>
          </a:ln>
        </p:spPr>
        <p:txBody>
          <a:bodyPr>
            <a:spAutoFit/>
          </a:bodyPr>
          <a:lstStyle/>
          <a:p>
            <a:pPr fontAlgn="auto">
              <a:spcBef>
                <a:spcPts val="0"/>
              </a:spcBef>
              <a:spcAft>
                <a:spcPts val="0"/>
              </a:spcAft>
              <a:defRPr/>
            </a:pPr>
            <a:r>
              <a:rPr lang="en-US" sz="2000" dirty="0" err="1">
                <a:latin typeface="Times New Roman" pitchFamily="18" charset="0"/>
                <a:cs typeface="Times New Roman" pitchFamily="18" charset="0"/>
              </a:rPr>
              <a:t>Gắn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ngành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biểu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nghê</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đình</a:t>
            </a:r>
            <a:endParaRPr lang="en-US" sz="2000" dirty="0">
              <a:latin typeface="Times New Roman" pitchFamily="18" charset="0"/>
              <a:cs typeface="Times New Roman" pitchFamily="18" charset="0"/>
            </a:endParaRPr>
          </a:p>
        </p:txBody>
      </p:sp>
      <p:sp>
        <p:nvSpPr>
          <p:cNvPr id="9" name="Rectangle 8"/>
          <p:cNvSpPr/>
          <p:nvPr/>
        </p:nvSpPr>
        <p:spPr>
          <a:xfrm>
            <a:off x="2514600" y="2438400"/>
            <a:ext cx="2362200" cy="1323975"/>
          </a:xfrm>
          <a:prstGeom prst="rect">
            <a:avLst/>
          </a:prstGeom>
          <a:ln w="19050">
            <a:solidFill>
              <a:schemeClr val="tx1">
                <a:lumMod val="75000"/>
                <a:lumOff val="25000"/>
              </a:schemeClr>
            </a:solidFill>
          </a:ln>
        </p:spPr>
        <p:txBody>
          <a:bodyPr>
            <a:spAutoFit/>
          </a:bodyPr>
          <a:lstStyle/>
          <a:p>
            <a:pPr algn="just" fontAlgn="auto">
              <a:spcBef>
                <a:spcPts val="0"/>
              </a:spcBef>
              <a:spcAft>
                <a:spcPts val="0"/>
              </a:spcAft>
              <a:defRPr/>
            </a:pPr>
            <a:r>
              <a:rPr lang="en-US" sz="2000" dirty="0" err="1">
                <a:latin typeface="Times New Roman" pitchFamily="18" charset="0"/>
                <a:cs typeface="Times New Roman" pitchFamily="18" charset="0"/>
              </a:rPr>
              <a:t>Gắn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văn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đời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xa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hội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đặc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điểm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truyền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thống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của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phương</a:t>
            </a:r>
            <a:endParaRPr lang="en-US" sz="2000" dirty="0">
              <a:latin typeface="Times New Roman" pitchFamily="18" charset="0"/>
              <a:cs typeface="Times New Roman" pitchFamily="18" charset="0"/>
            </a:endParaRPr>
          </a:p>
        </p:txBody>
      </p:sp>
      <p:sp>
        <p:nvSpPr>
          <p:cNvPr id="30728" name="Rectangle 9"/>
          <p:cNvSpPr>
            <a:spLocks noChangeArrowheads="1"/>
          </p:cNvSpPr>
          <p:nvPr/>
        </p:nvSpPr>
        <p:spPr bwMode="auto">
          <a:xfrm>
            <a:off x="0" y="3733800"/>
            <a:ext cx="2590800" cy="7080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000">
                <a:latin typeface="Times New Roman" pitchFamily="18" charset="0"/>
                <a:cs typeface="Times New Roman" pitchFamily="18" charset="0"/>
              </a:rPr>
              <a:t>Công văn số </a:t>
            </a:r>
            <a:r>
              <a:rPr lang="en-US" sz="2000" b="1">
                <a:latin typeface="Times New Roman" pitchFamily="18" charset="0"/>
                <a:cs typeface="Times New Roman" pitchFamily="18" charset="0"/>
              </a:rPr>
              <a:t>4325</a:t>
            </a:r>
            <a:r>
              <a:rPr lang="en-US" sz="2000">
                <a:latin typeface="Times New Roman" pitchFamily="18" charset="0"/>
                <a:cs typeface="Times New Roman" pitchFamily="18" charset="0"/>
              </a:rPr>
              <a:t> năm 2016 Bộ GD&amp;ĐT</a:t>
            </a:r>
          </a:p>
        </p:txBody>
      </p:sp>
      <p:sp>
        <p:nvSpPr>
          <p:cNvPr id="11" name="Rectangle 10"/>
          <p:cNvSpPr/>
          <p:nvPr/>
        </p:nvSpPr>
        <p:spPr>
          <a:xfrm>
            <a:off x="3276600" y="4343400"/>
            <a:ext cx="5791200" cy="1323975"/>
          </a:xfrm>
          <a:prstGeom prst="rect">
            <a:avLst/>
          </a:prstGeom>
          <a:ln w="19050">
            <a:solidFill>
              <a:schemeClr val="bg2">
                <a:lumMod val="75000"/>
              </a:schemeClr>
            </a:solidFill>
          </a:ln>
        </p:spPr>
        <p:txBody>
          <a:bodyPr>
            <a:spAutoFit/>
          </a:bodyPr>
          <a:lstStyle/>
          <a:p>
            <a:pPr fontAlgn="auto">
              <a:spcBef>
                <a:spcPts val="0"/>
              </a:spcBef>
              <a:spcAft>
                <a:spcPts val="0"/>
              </a:spcAft>
              <a:defRPr/>
            </a:pPr>
            <a:r>
              <a:rPr lang="en-US" sz="2000" dirty="0" err="1">
                <a:solidFill>
                  <a:prstClr val="black"/>
                </a:solidFill>
                <a:latin typeface="Times New Roman" pitchFamily="18" charset="0"/>
                <a:cs typeface="Times New Roman" pitchFamily="18" charset="0"/>
              </a:rPr>
              <a:t>Các</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sở</a:t>
            </a:r>
            <a:r>
              <a:rPr lang="en-US" sz="2000" dirty="0">
                <a:solidFill>
                  <a:prstClr val="black"/>
                </a:solidFill>
                <a:latin typeface="Times New Roman" pitchFamily="18" charset="0"/>
                <a:cs typeface="Times New Roman" pitchFamily="18" charset="0"/>
              </a:rPr>
              <a:t>/</a:t>
            </a:r>
            <a:r>
              <a:rPr lang="en-US" sz="2000" dirty="0" err="1">
                <a:solidFill>
                  <a:prstClr val="black"/>
                </a:solidFill>
                <a:latin typeface="Times New Roman" pitchFamily="18" charset="0"/>
                <a:cs typeface="Times New Roman" pitchFamily="18" charset="0"/>
              </a:rPr>
              <a:t>phòng</a:t>
            </a:r>
            <a:r>
              <a:rPr lang="en-US" sz="2000" dirty="0">
                <a:solidFill>
                  <a:prstClr val="black"/>
                </a:solidFill>
                <a:latin typeface="Times New Roman" pitchFamily="18" charset="0"/>
                <a:cs typeface="Times New Roman" pitchFamily="18" charset="0"/>
              </a:rPr>
              <a:t> GD&amp;ĐT </a:t>
            </a:r>
            <a:r>
              <a:rPr lang="en-US" sz="2000" dirty="0" err="1">
                <a:solidFill>
                  <a:prstClr val="black"/>
                </a:solidFill>
                <a:latin typeface="Times New Roman" pitchFamily="18" charset="0"/>
                <a:cs typeface="Times New Roman" pitchFamily="18" charset="0"/>
              </a:rPr>
              <a:t>tăng</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cường</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giao</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quyền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chủ</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động</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cho</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các</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cơ</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sở</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giáo</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có</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đủ</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thời</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lượng</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dành</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cho</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luyện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tập</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ôn</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tập</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thí</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nghiệm</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thực</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hành</a:t>
            </a:r>
            <a:r>
              <a:rPr lang="en-US" sz="2000"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tổ</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chức</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hoạt</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động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trải</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nghiệm</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sáng</a:t>
            </a:r>
            <a:r>
              <a:rPr lang="en-US" sz="2000" b="1" dirty="0">
                <a:solidFill>
                  <a:prstClr val="black"/>
                </a:solidFill>
                <a:latin typeface="Times New Roman" pitchFamily="18" charset="0"/>
                <a:cs typeface="Times New Roman" pitchFamily="18" charset="0"/>
              </a:rPr>
              <a:t> </a:t>
            </a:r>
            <a:r>
              <a:rPr lang="en-US" sz="2000" b="1" dirty="0" err="1">
                <a:solidFill>
                  <a:prstClr val="black"/>
                </a:solidFill>
                <a:latin typeface="Times New Roman" pitchFamily="18" charset="0"/>
                <a:cs typeface="Times New Roman" pitchFamily="18" charset="0"/>
              </a:rPr>
              <a:t>tạo</a:t>
            </a:r>
            <a:r>
              <a:rPr lang="en-US" sz="2000" b="1"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và</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kiểm</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tra</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định</a:t>
            </a:r>
            <a:r>
              <a:rPr lang="en-US" sz="2000" dirty="0">
                <a:solidFill>
                  <a:prstClr val="black"/>
                </a:solidFill>
                <a:latin typeface="Times New Roman" pitchFamily="18" charset="0"/>
                <a:cs typeface="Times New Roman" pitchFamily="18" charset="0"/>
              </a:rPr>
              <a:t> </a:t>
            </a:r>
            <a:r>
              <a:rPr lang="en-US" sz="2000" dirty="0" err="1">
                <a:solidFill>
                  <a:prstClr val="black"/>
                </a:solidFill>
                <a:latin typeface="Times New Roman" pitchFamily="18" charset="0"/>
                <a:cs typeface="Times New Roman" pitchFamily="18" charset="0"/>
              </a:rPr>
              <a:t>kỳ</a:t>
            </a:r>
            <a:endParaRPr lang="en-US" sz="2000" dirty="0">
              <a:latin typeface="+mn-lt"/>
              <a:cs typeface="+mn-cs"/>
            </a:endParaRPr>
          </a:p>
        </p:txBody>
      </p:sp>
      <p:sp>
        <p:nvSpPr>
          <p:cNvPr id="12" name="Rectangle 11"/>
          <p:cNvSpPr/>
          <p:nvPr/>
        </p:nvSpPr>
        <p:spPr>
          <a:xfrm>
            <a:off x="2667000" y="5562600"/>
            <a:ext cx="6553200" cy="1323975"/>
          </a:xfrm>
          <a:prstGeom prst="rect">
            <a:avLst/>
          </a:prstGeom>
          <a:ln w="19050">
            <a:solidFill>
              <a:schemeClr val="bg2">
                <a:lumMod val="75000"/>
              </a:schemeClr>
            </a:solidFill>
          </a:ln>
        </p:spPr>
        <p:txBody>
          <a:bodyPr>
            <a:spAutoFit/>
          </a:bodyPr>
          <a:lstStyle/>
          <a:p>
            <a:pPr fontAlgn="auto">
              <a:spcBef>
                <a:spcPts val="0"/>
              </a:spcBef>
              <a:spcAft>
                <a:spcPts val="0"/>
              </a:spcAft>
              <a:defRPr/>
            </a:pPr>
            <a:r>
              <a:rPr lang="en-US" sz="2000" dirty="0" err="1">
                <a:latin typeface="Times New Roman" pitchFamily="18" charset="0"/>
                <a:cs typeface="Times New Roman" pitchFamily="18" charset="0"/>
              </a:rPr>
              <a:t>Tăng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cường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thời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hoạt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động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yếu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bồi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dưỡng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giỏi</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hoạt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động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giáo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dục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trải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nghiệm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sáng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tạo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nghiên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cứu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khoa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phù</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hợp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tượng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học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sinh</a:t>
            </a:r>
            <a:endParaRPr lang="en-US" sz="2000" dirty="0">
              <a:latin typeface="Times New Roman" pitchFamily="18" charset="0"/>
              <a:cs typeface="Times New Roman" pitchFamily="18" charset="0"/>
            </a:endParaRPr>
          </a:p>
        </p:txBody>
      </p:sp>
      <p:sp>
        <p:nvSpPr>
          <p:cNvPr id="13" name="Rectangle 12"/>
          <p:cNvSpPr/>
          <p:nvPr/>
        </p:nvSpPr>
        <p:spPr>
          <a:xfrm>
            <a:off x="76200" y="4394200"/>
            <a:ext cx="3048000" cy="1016000"/>
          </a:xfrm>
          <a:prstGeom prst="rect">
            <a:avLst/>
          </a:prstGeom>
          <a:ln w="12700">
            <a:solidFill>
              <a:schemeClr val="accent6">
                <a:lumMod val="60000"/>
                <a:lumOff val="40000"/>
              </a:schemeClr>
            </a:solidFill>
          </a:ln>
        </p:spPr>
        <p:txBody>
          <a:bodyPr>
            <a:spAutoFit/>
          </a:bodyPr>
          <a:lstStyle/>
          <a:p>
            <a:pPr algn="just" fontAlgn="auto">
              <a:spcBef>
                <a:spcPts val="0"/>
              </a:spcBef>
              <a:spcAft>
                <a:spcPts val="0"/>
              </a:spcAft>
              <a:defRPr/>
            </a:pPr>
            <a:r>
              <a:rPr lang="vi-VN" sz="2000" dirty="0">
                <a:latin typeface="Times New Roman" pitchFamily="18" charset="0"/>
                <a:cs typeface="Times New Roman" pitchFamily="18" charset="0"/>
              </a:rPr>
              <a:t>Đa dạng hóa các hình thức dạy học, </a:t>
            </a:r>
            <a:r>
              <a:rPr lang="vi-VN" sz="2000" b="1" dirty="0">
                <a:latin typeface="Times New Roman" pitchFamily="18" charset="0"/>
                <a:cs typeface="Times New Roman" pitchFamily="18" charset="0"/>
              </a:rPr>
              <a:t>chú ý các hoạt động trải nghiệm sáng tạo</a:t>
            </a:r>
            <a:endParaRPr lang="en-US" sz="2000" b="1" dirty="0">
              <a:latin typeface="Times New Roman" pitchFamily="18" charset="0"/>
              <a:cs typeface="Times New Roman" pitchFamily="18" charset="0"/>
            </a:endParaRPr>
          </a:p>
        </p:txBody>
      </p:sp>
      <p:sp>
        <p:nvSpPr>
          <p:cNvPr id="14" name="Slide Number Placeholder 13"/>
          <p:cNvSpPr>
            <a:spLocks noGrp="1"/>
          </p:cNvSpPr>
          <p:nvPr>
            <p:ph type="sldNum" sz="quarter" idx="12"/>
          </p:nvPr>
        </p:nvSpPr>
        <p:spPr>
          <a:xfrm>
            <a:off x="8229600" y="6321425"/>
            <a:ext cx="758825" cy="247650"/>
          </a:xfrm>
        </p:spPr>
        <p:txBody>
          <a:bodyPr/>
          <a:lstStyle/>
          <a:p>
            <a:pPr>
              <a:defRPr/>
            </a:pPr>
            <a:fld id="{0AAC7335-CB99-42D9-BA3E-6F90F9648024}" type="slidenum">
              <a:rPr lang="en-US"/>
              <a:pPr>
                <a:defRPr/>
              </a:pPr>
              <a:t>16</a:t>
            </a:fld>
            <a:endParaRPr lang="en-US"/>
          </a:p>
        </p:txBody>
      </p:sp>
      <p:sp>
        <p:nvSpPr>
          <p:cNvPr id="30733" name="Rectangle 14"/>
          <p:cNvSpPr>
            <a:spLocks noChangeArrowheads="1"/>
          </p:cNvSpPr>
          <p:nvPr/>
        </p:nvSpPr>
        <p:spPr bwMode="auto">
          <a:xfrm>
            <a:off x="2514600" y="3711575"/>
            <a:ext cx="4114800" cy="7080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000">
                <a:latin typeface="Times New Roman" pitchFamily="18" charset="0"/>
                <a:cs typeface="Times New Roman" pitchFamily="18" charset="0"/>
              </a:rPr>
              <a:t>Công văn số </a:t>
            </a:r>
            <a:r>
              <a:rPr lang="en-US" sz="2000" b="1">
                <a:latin typeface="Times New Roman" pitchFamily="18" charset="0"/>
                <a:cs typeface="Times New Roman" pitchFamily="18" charset="0"/>
              </a:rPr>
              <a:t>1290</a:t>
            </a:r>
            <a:r>
              <a:rPr lang="en-US" sz="2000">
                <a:latin typeface="Times New Roman" pitchFamily="18" charset="0"/>
                <a:cs typeface="Times New Roman" pitchFamily="18" charset="0"/>
              </a:rPr>
              <a:t> năm 2016 Bộ GD&amp;ĐT về hoạt động NCKH cho HS</a:t>
            </a:r>
          </a:p>
        </p:txBody>
      </p:sp>
      <p:sp>
        <p:nvSpPr>
          <p:cNvPr id="30734" name="Rectangle 15"/>
          <p:cNvSpPr>
            <a:spLocks noChangeArrowheads="1"/>
          </p:cNvSpPr>
          <p:nvPr/>
        </p:nvSpPr>
        <p:spPr bwMode="auto">
          <a:xfrm>
            <a:off x="4800600" y="2133600"/>
            <a:ext cx="1676400" cy="1631950"/>
          </a:xfrm>
          <a:prstGeom prst="rect">
            <a:avLst/>
          </a:prstGeom>
          <a:noFill/>
          <a:ln w="19050">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US" sz="2000">
                <a:latin typeface="Times New Roman" pitchFamily="18" charset="0"/>
                <a:cs typeface="Times New Roman" pitchFamily="18" charset="0"/>
              </a:rPr>
              <a:t>Công văn </a:t>
            </a:r>
            <a:r>
              <a:rPr lang="en-US" sz="2000" b="1">
                <a:latin typeface="Times New Roman" pitchFamily="18" charset="0"/>
                <a:cs typeface="Times New Roman" pitchFamily="18" charset="0"/>
              </a:rPr>
              <a:t>5555</a:t>
            </a:r>
            <a:r>
              <a:rPr lang="en-US" sz="2000">
                <a:latin typeface="Times New Roman" pitchFamily="18" charset="0"/>
                <a:cs typeface="Times New Roman" pitchFamily="18" charset="0"/>
              </a:rPr>
              <a:t> năm 2014 về xây dựng chủ đề dạy học</a:t>
            </a:r>
          </a:p>
        </p:txBody>
      </p:sp>
      <p:sp>
        <p:nvSpPr>
          <p:cNvPr id="30735" name="Rectangle 16"/>
          <p:cNvSpPr>
            <a:spLocks noChangeArrowheads="1"/>
          </p:cNvSpPr>
          <p:nvPr/>
        </p:nvSpPr>
        <p:spPr bwMode="auto">
          <a:xfrm>
            <a:off x="0" y="5457825"/>
            <a:ext cx="2667000" cy="132397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000">
                <a:latin typeface="Times New Roman" pitchFamily="18" charset="0"/>
                <a:cs typeface="Times New Roman" pitchFamily="18" charset="0"/>
              </a:rPr>
              <a:t>Công văn số 3282 năm 2017 Bộ GD&amp;ĐT. </a:t>
            </a:r>
          </a:p>
          <a:p>
            <a:pPr algn="just"/>
            <a:r>
              <a:rPr lang="en-US" sz="2000">
                <a:latin typeface="Times New Roman" pitchFamily="18" charset="0"/>
                <a:cs typeface="Times New Roman" pitchFamily="18" charset="0"/>
              </a:rPr>
              <a:t>Tăng cường HĐTNST và khởi nghiệp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838200"/>
          </a:xfrm>
        </p:spPr>
        <p:txBody>
          <a:bodyPr>
            <a:normAutofit fontScale="90000"/>
          </a:bodyPr>
          <a:lstStyle/>
          <a:p>
            <a:pPr fontAlgn="auto">
              <a:spcAft>
                <a:spcPts val="0"/>
              </a:spcAft>
              <a:defRPr/>
            </a:pPr>
            <a:r>
              <a:rPr lang="en-US" sz="3200" b="1" dirty="0" err="1" smtClean="0">
                <a:latin typeface="Times New Roman" pitchFamily="18" charset="0"/>
                <a:cs typeface="Times New Roman" pitchFamily="18" charset="0"/>
              </a:rPr>
              <a:t>lựa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chọn</a:t>
            </a:r>
            <a:r>
              <a:rPr lang="en-US" sz="3200" b="1" dirty="0" smtClean="0">
                <a:latin typeface="Times New Roman" pitchFamily="18" charset="0"/>
                <a:cs typeface="Times New Roman" pitchFamily="18" charset="0"/>
              </a:rPr>
              <a:t> NỘI DUNG TỔ CHỨC, THỰC HIỆN CẦN </a:t>
            </a:r>
            <a:r>
              <a:rPr lang="en-US" sz="3200" b="1" dirty="0" err="1" smtClean="0">
                <a:latin typeface="Times New Roman" pitchFamily="18" charset="0"/>
                <a:cs typeface="Times New Roman" pitchFamily="18" charset="0"/>
              </a:rPr>
              <a:t>đảm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bảo</a:t>
            </a:r>
            <a:endParaRPr lang="en-US" sz="3200" b="1" dirty="0">
              <a:latin typeface="Times New Roman" pitchFamily="18" charset="0"/>
              <a:cs typeface="Times New Roman" pitchFamily="18" charset="0"/>
            </a:endParaRPr>
          </a:p>
        </p:txBody>
      </p:sp>
      <p:sp>
        <p:nvSpPr>
          <p:cNvPr id="31746" name="Rectangle 3"/>
          <p:cNvSpPr>
            <a:spLocks noChangeArrowheads="1"/>
          </p:cNvSpPr>
          <p:nvPr/>
        </p:nvSpPr>
        <p:spPr bwMode="auto">
          <a:xfrm>
            <a:off x="76200" y="1295400"/>
            <a:ext cx="4572000" cy="12001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400">
                <a:latin typeface="Times New Roman" pitchFamily="18" charset="0"/>
                <a:cs typeface="Times New Roman" pitchFamily="18" charset="0"/>
              </a:rPr>
              <a:t>Mang tính thời sự, được truyền thông đăng tải nhiều lần trong một khoảng thời gian nhất định</a:t>
            </a:r>
          </a:p>
        </p:txBody>
      </p:sp>
      <p:sp>
        <p:nvSpPr>
          <p:cNvPr id="31747" name="Rectangle 4"/>
          <p:cNvSpPr>
            <a:spLocks noChangeArrowheads="1"/>
          </p:cNvSpPr>
          <p:nvPr/>
        </p:nvSpPr>
        <p:spPr bwMode="auto">
          <a:xfrm>
            <a:off x="4572000" y="1828800"/>
            <a:ext cx="4267200" cy="157003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2400">
                <a:latin typeface="Times New Roman" pitchFamily="18" charset="0"/>
                <a:cs typeface="Times New Roman" pitchFamily="18" charset="0"/>
              </a:rPr>
              <a:t>Được nhiều học sinh biết đến, và học sinh phải có kiến thức, thông tin một cách khá hệ thống về vấn đề đó</a:t>
            </a:r>
          </a:p>
        </p:txBody>
      </p:sp>
      <p:sp>
        <p:nvSpPr>
          <p:cNvPr id="31748" name="Rectangle 5"/>
          <p:cNvSpPr>
            <a:spLocks noChangeArrowheads="1"/>
          </p:cNvSpPr>
          <p:nvPr/>
        </p:nvSpPr>
        <p:spPr bwMode="auto">
          <a:xfrm>
            <a:off x="76200" y="3001963"/>
            <a:ext cx="4572000" cy="1570037"/>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400">
                <a:latin typeface="Times New Roman" pitchFamily="18" charset="0"/>
                <a:cs typeface="Times New Roman" pitchFamily="18" charset="0"/>
              </a:rPr>
              <a:t>Gắn với một môn học cụ thể trong nhà trường, để giáo viên bộ môn là người chịu trách nhiệm chính trong việc dạy học vấn đề này</a:t>
            </a:r>
          </a:p>
        </p:txBody>
      </p:sp>
      <p:sp>
        <p:nvSpPr>
          <p:cNvPr id="31749" name="Rectangle 6"/>
          <p:cNvSpPr>
            <a:spLocks noChangeArrowheads="1"/>
          </p:cNvSpPr>
          <p:nvPr/>
        </p:nvSpPr>
        <p:spPr bwMode="auto">
          <a:xfrm>
            <a:off x="4572000" y="3657600"/>
            <a:ext cx="4343400" cy="15700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400">
                <a:latin typeface="Times New Roman" pitchFamily="18" charset="0"/>
                <a:cs typeface="Times New Roman" pitchFamily="18" charset="0"/>
              </a:rPr>
              <a:t>Thiết thực với địa phương nơi học sinh sống, người học có thể đã được thực hiện hoặc trải nghiệm một phần của vấn đề đó</a:t>
            </a:r>
          </a:p>
        </p:txBody>
      </p:sp>
      <p:sp>
        <p:nvSpPr>
          <p:cNvPr id="31750" name="Rectangle 7"/>
          <p:cNvSpPr>
            <a:spLocks noChangeArrowheads="1"/>
          </p:cNvSpPr>
          <p:nvPr/>
        </p:nvSpPr>
        <p:spPr bwMode="auto">
          <a:xfrm>
            <a:off x="152400" y="5059363"/>
            <a:ext cx="4572000" cy="1570037"/>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just"/>
            <a:r>
              <a:rPr lang="en-US" sz="2400">
                <a:latin typeface="Times New Roman" pitchFamily="18" charset="0"/>
                <a:cs typeface="Times New Roman" pitchFamily="18" charset="0"/>
              </a:rPr>
              <a:t>Phù hợp với khả năng của học sinh, nghĩa là khi vận dụng các kiến thức trong nhà trường học sinh có thể giải quyết được chúng</a:t>
            </a:r>
          </a:p>
        </p:txBody>
      </p:sp>
      <p:sp>
        <p:nvSpPr>
          <p:cNvPr id="9" name="Slide Number Placeholder 8"/>
          <p:cNvSpPr>
            <a:spLocks noGrp="1"/>
          </p:cNvSpPr>
          <p:nvPr>
            <p:ph type="sldNum" sz="quarter" idx="12"/>
          </p:nvPr>
        </p:nvSpPr>
        <p:spPr/>
        <p:txBody>
          <a:bodyPr/>
          <a:lstStyle/>
          <a:p>
            <a:pPr>
              <a:defRPr/>
            </a:pPr>
            <a:fld id="{156DC396-26ED-4127-AAC7-166B9C8AA3CB}"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7400"/>
            <a:ext cx="9144000" cy="838200"/>
          </a:xfrm>
          <a:solidFill>
            <a:schemeClr val="bg1"/>
          </a:solidFill>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CHÚNG TA ĐÃ CÓ CÁI GÌ CHO HOẠT ĐỘNG TRẢI NGHIỆM SÁNG TẠO?</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CAE4CA3-FB07-469D-8BE9-222A2ECCA87C}"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819400" cy="838200"/>
          </a:xfrm>
          <a:solidFill>
            <a:schemeClr val="bg1"/>
          </a:solidFill>
        </p:spPr>
        <p:txBody>
          <a:bodyPr/>
          <a:lstStyle/>
          <a:p>
            <a:pPr fontAlgn="auto">
              <a:spcAft>
                <a:spcPts val="0"/>
              </a:spcAft>
              <a:defRPr/>
            </a:pPr>
            <a:r>
              <a:rPr lang="en-US" b="1" dirty="0" smtClean="0">
                <a:latin typeface="Times New Roman" pitchFamily="18" charset="0"/>
                <a:cs typeface="Times New Roman" pitchFamily="18" charset="0"/>
              </a:rPr>
              <a:t>KHỐI LỚP 6</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20CBA219-14E5-4E08-ACDC-646FDE86312C}" type="slidenum">
              <a:rPr lang="en-US"/>
              <a:pPr>
                <a:defRPr/>
              </a:pPr>
              <a:t>19</a:t>
            </a:fld>
            <a:endParaRPr lang="en-US"/>
          </a:p>
        </p:txBody>
      </p:sp>
      <p:graphicFrame>
        <p:nvGraphicFramePr>
          <p:cNvPr id="5" name="Table 4"/>
          <p:cNvGraphicFramePr>
            <a:graphicFrameLocks noGrp="1"/>
          </p:cNvGraphicFramePr>
          <p:nvPr/>
        </p:nvGraphicFramePr>
        <p:xfrm>
          <a:off x="0" y="655638"/>
          <a:ext cx="9144000" cy="6126162"/>
        </p:xfrm>
        <a:graphic>
          <a:graphicData uri="http://schemas.openxmlformats.org/drawingml/2006/table">
            <a:tbl>
              <a:tblPr/>
              <a:tblGrid>
                <a:gridCol w="939800"/>
                <a:gridCol w="4318000"/>
                <a:gridCol w="3886200"/>
              </a:tblGrid>
              <a:tr h="285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MÔN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CHỦ ĐỀ</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Thời điểm bắt đầu theo SGK</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Toán</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Chế tạo thước đo</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Bài 6</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Đoạn thẳng</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Tỉ số phần trăm</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Trước khi học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Bài 16</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Tỉ số của hai số</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Vật lý</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Chưng cất nuớc</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Sau khi học xong lí thuyết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Bài 26-27</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Sự bay hơi và ngưng tụ</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Sinh học</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Ươm mầm giá đỗ</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Bài 35</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Tin học</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Mô hình hệ thống báo cháy chung cư</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Bài 3</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Em có thể làm được gì nhờ máy tính</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Ngữ văn</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Sân khấu hóa truyện dân gian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Bắt đầu từ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tuần học thứ 11 </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trong học kì 1</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Tôi là nhà văn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Bắt đầu từ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tuần học thứ 21</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của năm học</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0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Địa lý</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Phòng tránh và giảm nhẹ thương tích do động đất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Bài 12</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Tác động của nội lực và ngoại lực cho việc hình thành địa hình bề mặt Trái đất</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575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Giáo dục công dân</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Tôi yêu nước sạch</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Bài 3</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Tiết kiệm</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563">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Thiên nhiên quanh ta</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Bài 7</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Yêu thiên nhiên, sống hòa hợp với thiên nhiên</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Tiếng Anh</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Our Tet Holiday</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Unit 6</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5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Lịch sử</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Kể chuyện lịch sử bằng tranh: Nhân vật lịch sử tiêu biểu trong thời kì Bắc thuộc và chống Bắc thuộc</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Bài 27</a:t>
                      </a: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Ngô Quyền và chiến thắng Bạch Đằng năm 938</a:t>
                      </a: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90800"/>
            <a:ext cx="8763000" cy="838200"/>
          </a:xfrm>
          <a:solidFill>
            <a:schemeClr val="bg1"/>
          </a:solidFill>
        </p:spPr>
        <p:txBody>
          <a:bodyPr>
            <a:normAutofit fontScale="90000"/>
          </a:bodyPr>
          <a:lstStyle/>
          <a:p>
            <a:pPr fontAlgn="auto">
              <a:spcAft>
                <a:spcPts val="0"/>
              </a:spcAft>
              <a:defRPr/>
            </a:pPr>
            <a:r>
              <a:rPr lang="en-US" b="1" dirty="0" smtClean="0">
                <a:latin typeface="Times New Roman" pitchFamily="18" charset="0"/>
                <a:cs typeface="Times New Roman" pitchFamily="18" charset="0"/>
              </a:rPr>
              <a:t>SỰ SÁNG TẠO VÀ MÔI TRƯỜNG HỌC TẬP?</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F2E4E18C-B5FF-4F9D-8D0C-C03782BFCD86}"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819400" cy="838200"/>
          </a:xfrm>
          <a:solidFill>
            <a:schemeClr val="bg1"/>
          </a:solidFill>
        </p:spPr>
        <p:txBody>
          <a:bodyPr/>
          <a:lstStyle/>
          <a:p>
            <a:pPr fontAlgn="auto">
              <a:spcAft>
                <a:spcPts val="0"/>
              </a:spcAft>
              <a:defRPr/>
            </a:pPr>
            <a:r>
              <a:rPr lang="en-US" b="1" dirty="0" smtClean="0">
                <a:latin typeface="Times New Roman" pitchFamily="18" charset="0"/>
                <a:cs typeface="Times New Roman" pitchFamily="18" charset="0"/>
              </a:rPr>
              <a:t>KHỐI LỚP 7</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38E99A5-5109-42EA-9F56-44AA732D0760}" type="slidenum">
              <a:rPr lang="en-US"/>
              <a:pPr>
                <a:defRPr/>
              </a:pPr>
              <a:t>20</a:t>
            </a:fld>
            <a:endParaRPr lang="en-US"/>
          </a:p>
        </p:txBody>
      </p:sp>
      <p:graphicFrame>
        <p:nvGraphicFramePr>
          <p:cNvPr id="6" name="Table 5"/>
          <p:cNvGraphicFramePr>
            <a:graphicFrameLocks noGrp="1"/>
          </p:cNvGraphicFramePr>
          <p:nvPr/>
        </p:nvGraphicFramePr>
        <p:xfrm>
          <a:off x="0" y="795338"/>
          <a:ext cx="9144000" cy="5910262"/>
        </p:xfrm>
        <a:graphic>
          <a:graphicData uri="http://schemas.openxmlformats.org/drawingml/2006/table">
            <a:tbl>
              <a:tblPr/>
              <a:tblGrid>
                <a:gridCol w="1093788"/>
                <a:gridCol w="3554412"/>
                <a:gridCol w="4495800"/>
              </a:tblGrid>
              <a:tr h="22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MÔN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CHỦ ĐỀ</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Thời điểm bắt đầu theo SGK</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Toán</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Đo chỉ số Body Mass Index (BMI) học sinh trung học cơ sở</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Học kì 2, trong quá trình học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Chương 3</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Thống kê</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Trò chơi với các hình tam giác</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Học kì 2, trước khi học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4, Chương 3</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Tính chất ba đường trung tuyến của tam giác</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Vật lý</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Phòng chống tiếng ồn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Bài: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Môi trường truyền âm</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1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Sinh học</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Khám phá về giun đất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15</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1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Tin học</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Xây dựng sổ quản lí điểm của lớp bằng Excel</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Bắt đầu từ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7</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65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Ngữ văn</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Viết về “Người Thắp lên ngọn lửa tâm hồn”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Tuần thứ 2 của tháng 11</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Nếu tôi là Hiệu trưởng</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Học kì 2, sau khi học xong Bài: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Cách làm bài văn lập luận, giải thích</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1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Địa lí</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Khám phá thiên nhiên châu Phi</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Bắt đầu từ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26</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Giáo dục công dân</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Lăng kính yêu thương</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5</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Yêu thương con người</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Bảo tồn di sản văn hóa vùng Kinh Bắc</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15</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Bảo vệ di sản văn hóa</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Tiếng Anh</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Our Traditional Dish</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Unit 5</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3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Lịch Sử</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Đô thị cổ Thăng Long – Kẻ chợ và Hội An (thế kỉ XVI-XVIII)</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23</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Kinh tế – Văn hóa thế kỉ XVI-XVIII</a:t>
                      </a:r>
                    </a:p>
                  </a:txBody>
                  <a:tcPr marL="3938" marR="3938"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819400" cy="838200"/>
          </a:xfrm>
          <a:solidFill>
            <a:schemeClr val="bg1"/>
          </a:solidFill>
        </p:spPr>
        <p:txBody>
          <a:bodyPr/>
          <a:lstStyle/>
          <a:p>
            <a:pPr fontAlgn="auto">
              <a:spcAft>
                <a:spcPts val="0"/>
              </a:spcAft>
              <a:defRPr/>
            </a:pPr>
            <a:r>
              <a:rPr lang="en-US" b="1" dirty="0" smtClean="0">
                <a:latin typeface="Times New Roman" pitchFamily="18" charset="0"/>
                <a:cs typeface="Times New Roman" pitchFamily="18" charset="0"/>
              </a:rPr>
              <a:t>KHỐI LỚP 8</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3761877-7264-4B1D-95E0-F82DB03BF474}" type="slidenum">
              <a:rPr lang="en-US"/>
              <a:pPr>
                <a:defRPr/>
              </a:pPr>
              <a:t>21</a:t>
            </a:fld>
            <a:endParaRPr lang="en-US"/>
          </a:p>
        </p:txBody>
      </p:sp>
      <p:graphicFrame>
        <p:nvGraphicFramePr>
          <p:cNvPr id="5" name="Table 4"/>
          <p:cNvGraphicFramePr>
            <a:graphicFrameLocks noGrp="1"/>
          </p:cNvGraphicFramePr>
          <p:nvPr/>
        </p:nvGraphicFramePr>
        <p:xfrm>
          <a:off x="0" y="809625"/>
          <a:ext cx="9144000" cy="5895975"/>
        </p:xfrm>
        <a:graphic>
          <a:graphicData uri="http://schemas.openxmlformats.org/drawingml/2006/table">
            <a:tbl>
              <a:tblPr/>
              <a:tblGrid>
                <a:gridCol w="1143000"/>
                <a:gridCol w="3568700"/>
                <a:gridCol w="4432300"/>
              </a:tblGrid>
              <a:tr h="222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MÔN</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CHỦ ĐỀ</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Thời điểm bắt đầu theo SGK</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225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Toán</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Trục đối xứng</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5, Chương 1</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225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Diện tích đa giác</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kết thúc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Chương “Tứ giác”</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Vật lí</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Chế tạo máy sấy nông sản dùng năng lượnng mặt trời</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23</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Đối lưu, Bức xạ</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Hoá học</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Pha chế nước muối sinh lí – Dung dịch Oresol</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43</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876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Oxy – Sự cháy và sự sống</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Bắt đầu từ Bài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“Tính chất của Oxi”</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Sinh học</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Phòng chống còi xương ở tuổi thiếu niên</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Trong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7</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Tin học</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Học mà chơi, chơi mà học thuật toán</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Bắt đầu từ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9</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29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Ngữ văn</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Tiếng Việt muôn màu</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Bài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Từ ngữ địa phương và biệt ngữ xã hội”</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Danh lam thắng cảnh Việt Nam</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20</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Thuyết minh về danh lam thắng cảnh</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Địa lí</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Khám phá nét tương đồng và sự khác biệt của các quốc gia Đông Nam Á</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18</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Thực hành: Tìm hiểu Lào và Campuchia</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Giáo dục công dân</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Khám phá nét đẹp trong trang phục của một số dân tộc Việt Nam</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7</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Kĩ năng sơ cứu trong những tai nạn thường gặp</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Bài 15</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Phòng ngừa tai nạn vũ khí, cháy, nổ và các chất độc hại.</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Tiếng Anh</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Peoples of Vietnam</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Unit 3</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Lịch sử</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Cuộc kháng chiến chống thực dân pháp nửa cuối thế kỉ XIX</a:t>
                      </a:r>
                      <a:endParaRPr kumimoji="0" lang="en-US" sz="1600" b="0" i="0" u="none" strike="noStrike" cap="none" normalizeH="0" baseline="0" smtClean="0">
                        <a:ln>
                          <a:noFill/>
                        </a:ln>
                        <a:solidFill>
                          <a:schemeClr val="tx1"/>
                        </a:solidFill>
                        <a:effectLst/>
                        <a:latin typeface="Times New Roman" pitchFamily="18" charset="0"/>
                        <a:cs typeface="Times New Roman" pitchFamily="18" charset="0"/>
                      </a:endParaRP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Học kì 2. Sau khi học xong </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Chương I:</a:t>
                      </a: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Cuộc kháng chiến chống thực dân pháp từ năm 1858 đến cuối thế kỉ XIX</a:t>
                      </a:r>
                    </a:p>
                  </a:txBody>
                  <a:tcPr marL="3079" marR="3079"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819400" cy="838200"/>
          </a:xfrm>
          <a:solidFill>
            <a:schemeClr val="bg1"/>
          </a:solidFill>
        </p:spPr>
        <p:txBody>
          <a:bodyPr/>
          <a:lstStyle/>
          <a:p>
            <a:pPr fontAlgn="auto">
              <a:spcAft>
                <a:spcPts val="0"/>
              </a:spcAft>
              <a:defRPr/>
            </a:pPr>
            <a:r>
              <a:rPr lang="en-US" b="1" dirty="0" smtClean="0">
                <a:latin typeface="Times New Roman" pitchFamily="18" charset="0"/>
                <a:cs typeface="Times New Roman" pitchFamily="18" charset="0"/>
              </a:rPr>
              <a:t>KHỐI LỚP 9</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7DE5517-7F91-45C9-A741-456185A1630B}" type="slidenum">
              <a:rPr lang="en-US"/>
              <a:pPr>
                <a:defRPr/>
              </a:pPr>
              <a:t>22</a:t>
            </a:fld>
            <a:endParaRPr lang="en-US"/>
          </a:p>
        </p:txBody>
      </p:sp>
      <p:graphicFrame>
        <p:nvGraphicFramePr>
          <p:cNvPr id="6" name="Table 5"/>
          <p:cNvGraphicFramePr>
            <a:graphicFrameLocks noGrp="1"/>
          </p:cNvGraphicFramePr>
          <p:nvPr/>
        </p:nvGraphicFramePr>
        <p:xfrm>
          <a:off x="0" y="815975"/>
          <a:ext cx="9144000" cy="5959475"/>
        </p:xfrm>
        <a:graphic>
          <a:graphicData uri="http://schemas.openxmlformats.org/drawingml/2006/table">
            <a:tbl>
              <a:tblPr/>
              <a:tblGrid>
                <a:gridCol w="990600"/>
                <a:gridCol w="4114800"/>
                <a:gridCol w="4038600"/>
              </a:tblGrid>
              <a:tr h="98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MÔN</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CHỦ ĐỀ</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Thời điểm bắt đầu theo SGK</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3024" marR="302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8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Toán</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Đường Parabol</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Học kì 2. Trước khi bắt đầu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Chương IV</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Hàm số y=ax</a:t>
                      </a:r>
                      <a:r>
                        <a:rPr kumimoji="0" lang="en-US" sz="14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Phương trình bậc hai một ẩn</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45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Hình lăng trụ đứng – Hình trụ</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Học kì 2. Khi bắt đầu học sang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Chương IV.</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Hình trụ – Hình nón – Hình cầu</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Vật lí</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Chế tạo Pin điện hóa đơn giản</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Chương I.</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478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Hoá học</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Chất béo và sản xuất xà phòng</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Sau khi học xong Bài: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Chất béo</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145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Thiết kế phương án phòng và thoát hiểm ngộ độc khí Cacbon Oxit khi đốt than</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Trước khi học Bài: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Cacbon Oxit</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Sinh học</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Bảo vệ môi trường</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Bắt đầu học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Chương IV</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Bảo vệ môi trường</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5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Tin học</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Thiết kế công cụ tìm kiếm thông minh dành cho người Việt</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Bài 3</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Tổ chức và truy cập thông tin trên internet</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5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Ngữ văn</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Người lính</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tiết 58</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975">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Phụ nữ xưa và nay</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tiết 41</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Ôn tập truyện Lục Vân Tiên</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7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Địa lí</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Truyền thông về dân số và sức khỏe sinh sản vị thành niên cho học sinh lớp 9</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Bài 2</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Dân số và sự gia tăng dân số</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Giáo dục công dân</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Cho đi và nhận lại</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Bài 10</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Lý tưởng sống của thanh niên</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Chế tạo sản phẩm từ nguyên liệu phế thải trong gia đình và trường học</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Trước khi học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Bài 8</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Năng động, sáng tạo</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Tiếng Anh</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National Costumes</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Sau khi học xong </a:t>
                      </a: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Unit 2</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Lịch sử</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“Điện Biên Phủ trên không”- Đánh bại “Pháo đài bay” của Mĩ</a:t>
                      </a:r>
                      <a:endParaRPr kumimoji="0" lang="en-US"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Cuối tháng 12</a:t>
                      </a:r>
                      <a:r>
                        <a:rPr kumimoji="0" lang="en-US" sz="1400" b="0" i="0" u="none" strike="noStrike" cap="none" normalizeH="0" baseline="0" smtClean="0">
                          <a:ln>
                            <a:noFill/>
                          </a:ln>
                          <a:solidFill>
                            <a:schemeClr val="tx1"/>
                          </a:solidFill>
                          <a:effectLst/>
                          <a:latin typeface="Times New Roman" pitchFamily="18" charset="0"/>
                          <a:cs typeface="Times New Roman" pitchFamily="18" charset="0"/>
                        </a:rPr>
                        <a:t>, nhân dịp kỉ niệm chiến thắng “Điện Biên Phủ trên không”</a:t>
                      </a:r>
                    </a:p>
                  </a:txBody>
                  <a:tcPr marL="2846" marR="284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85E0E9E-F465-4EC8-A778-349137CD5508}" type="slidenum">
              <a:rPr lang="en-US"/>
              <a:pPr>
                <a:defRPr/>
              </a:pPr>
              <a:t>23</a:t>
            </a:fld>
            <a:endParaRPr lang="en-US"/>
          </a:p>
        </p:txBody>
      </p:sp>
      <p:sp>
        <p:nvSpPr>
          <p:cNvPr id="5" name="Title 1"/>
          <p:cNvSpPr>
            <a:spLocks noGrp="1"/>
          </p:cNvSpPr>
          <p:nvPr>
            <p:ph type="title"/>
          </p:nvPr>
        </p:nvSpPr>
        <p:spPr>
          <a:xfrm>
            <a:off x="0" y="2819400"/>
            <a:ext cx="9144000" cy="609600"/>
          </a:xfrm>
          <a:solidFill>
            <a:schemeClr val="bg1"/>
          </a:solidFill>
        </p:spPr>
        <p:txBody>
          <a:bodyPr>
            <a:normAutofit fontScale="90000"/>
          </a:bodyPr>
          <a:lstStyle/>
          <a:p>
            <a:pPr fontAlgn="auto">
              <a:spcAft>
                <a:spcPts val="0"/>
              </a:spcAft>
              <a:defRPr/>
            </a:pPr>
            <a:r>
              <a:rPr lang="en-US" b="1" dirty="0" smtClean="0">
                <a:latin typeface="Times New Roman" pitchFamily="18" charset="0"/>
                <a:cs typeface="Times New Roman" pitchFamily="18" charset="0"/>
              </a:rPr>
              <a:t>THỜI LƯỢNG, KẾ HOẠCH, CHƯƠNG TRÌNH?</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F0CDCBC-8C38-4959-940B-6D4FC90A8AAB}" type="slidenum">
              <a:rPr lang="en-US">
                <a:latin typeface="Times New Roman" pitchFamily="18" charset="0"/>
                <a:cs typeface="Times New Roman" pitchFamily="18" charset="0"/>
              </a:rPr>
              <a:pPr>
                <a:defRPr/>
              </a:pPr>
              <a:t>24</a:t>
            </a:fld>
            <a:endParaRPr lang="en-US">
              <a:latin typeface="Times New Roman" pitchFamily="18" charset="0"/>
              <a:cs typeface="Times New Roman" pitchFamily="18" charset="0"/>
            </a:endParaRPr>
          </a:p>
        </p:txBody>
      </p:sp>
      <p:graphicFrame>
        <p:nvGraphicFramePr>
          <p:cNvPr id="9" name="Table 8"/>
          <p:cNvGraphicFramePr>
            <a:graphicFrameLocks noGrp="1"/>
          </p:cNvGraphicFramePr>
          <p:nvPr/>
        </p:nvGraphicFramePr>
        <p:xfrm>
          <a:off x="0" y="304800"/>
          <a:ext cx="9144000" cy="1828800"/>
        </p:xfrm>
        <a:graphic>
          <a:graphicData uri="http://schemas.openxmlformats.org/drawingml/2006/table">
            <a:tbl>
              <a:tblPr/>
              <a:tblGrid>
                <a:gridCol w="6402085"/>
                <a:gridCol w="497532"/>
                <a:gridCol w="497532"/>
                <a:gridCol w="497532"/>
                <a:gridCol w="497532"/>
                <a:gridCol w="751787"/>
              </a:tblGrid>
              <a:tr h="0">
                <a:tc gridSpan="6">
                  <a:txBody>
                    <a:bodyPr/>
                    <a:lstStyle/>
                    <a:p>
                      <a:r>
                        <a:rPr kumimoji="0" lang="en-US" sz="2000" b="1" kern="1200" dirty="0" smtClean="0">
                          <a:solidFill>
                            <a:srgbClr val="7030A0"/>
                          </a:solidFill>
                          <a:latin typeface="Times New Roman" pitchFamily="18" charset="0"/>
                          <a:ea typeface="+mn-ea"/>
                          <a:cs typeface="Times New Roman" pitchFamily="18" charset="0"/>
                        </a:rPr>
                        <a:t>Theo </a:t>
                      </a:r>
                      <a:r>
                        <a:rPr kumimoji="0" lang="en-US" sz="2000" b="1" kern="1200" dirty="0" err="1" smtClean="0">
                          <a:solidFill>
                            <a:srgbClr val="7030A0"/>
                          </a:solidFill>
                          <a:latin typeface="Times New Roman" pitchFamily="18" charset="0"/>
                          <a:ea typeface="+mn-ea"/>
                          <a:cs typeface="Times New Roman" pitchFamily="18" charset="0"/>
                        </a:rPr>
                        <a:t>từng</a:t>
                      </a:r>
                      <a:r>
                        <a:rPr kumimoji="0" lang="en-US" sz="2000" b="1" kern="1200" dirty="0" smtClean="0">
                          <a:solidFill>
                            <a:srgbClr val="7030A0"/>
                          </a:solidFill>
                          <a:latin typeface="Times New Roman" pitchFamily="18" charset="0"/>
                          <a:ea typeface="+mn-ea"/>
                          <a:cs typeface="Times New Roman" pitchFamily="18" charset="0"/>
                        </a:rPr>
                        <a:t> </a:t>
                      </a:r>
                      <a:r>
                        <a:rPr kumimoji="0" lang="en-US" sz="2000" b="1" kern="1200" dirty="0" err="1" smtClean="0">
                          <a:solidFill>
                            <a:srgbClr val="7030A0"/>
                          </a:solidFill>
                          <a:latin typeface="Times New Roman" pitchFamily="18" charset="0"/>
                          <a:ea typeface="+mn-ea"/>
                          <a:cs typeface="Times New Roman" pitchFamily="18" charset="0"/>
                        </a:rPr>
                        <a:t>khối</a:t>
                      </a:r>
                      <a:r>
                        <a:rPr kumimoji="0" lang="en-US" sz="2000" b="1" kern="1200" dirty="0" smtClean="0">
                          <a:solidFill>
                            <a:srgbClr val="7030A0"/>
                          </a:solidFill>
                          <a:latin typeface="Times New Roman" pitchFamily="18" charset="0"/>
                          <a:ea typeface="+mn-ea"/>
                          <a:cs typeface="Times New Roman" pitchFamily="18" charset="0"/>
                        </a:rPr>
                        <a:t> </a:t>
                      </a:r>
                      <a:r>
                        <a:rPr kumimoji="0" lang="en-US" sz="2000" b="1" kern="1200" dirty="0" err="1" smtClean="0">
                          <a:solidFill>
                            <a:srgbClr val="7030A0"/>
                          </a:solidFill>
                          <a:latin typeface="Times New Roman" pitchFamily="18" charset="0"/>
                          <a:ea typeface="+mn-ea"/>
                          <a:cs typeface="Times New Roman" pitchFamily="18" charset="0"/>
                        </a:rPr>
                        <a:t>lớp</a:t>
                      </a:r>
                      <a:r>
                        <a:rPr kumimoji="0" lang="en-US" sz="2000" b="1" kern="1200" dirty="0" smtClean="0">
                          <a:solidFill>
                            <a:srgbClr val="7030A0"/>
                          </a:solidFill>
                          <a:latin typeface="Times New Roman" pitchFamily="18" charset="0"/>
                          <a:ea typeface="+mn-ea"/>
                          <a:cs typeface="Times New Roman" pitchFamily="18" charset="0"/>
                        </a:rPr>
                        <a:t> </a:t>
                      </a:r>
                      <a:r>
                        <a:rPr kumimoji="0" lang="en-US" sz="2000" b="1" kern="1200" dirty="0" err="1" smtClean="0">
                          <a:solidFill>
                            <a:srgbClr val="7030A0"/>
                          </a:solidFill>
                          <a:latin typeface="Times New Roman" pitchFamily="18" charset="0"/>
                          <a:ea typeface="+mn-ea"/>
                          <a:cs typeface="Times New Roman" pitchFamily="18" charset="0"/>
                        </a:rPr>
                        <a:t>trong</a:t>
                      </a:r>
                      <a:r>
                        <a:rPr kumimoji="0" lang="en-US" sz="2000" b="1" kern="1200" dirty="0" smtClean="0">
                          <a:solidFill>
                            <a:srgbClr val="7030A0"/>
                          </a:solidFill>
                          <a:latin typeface="Times New Roman" pitchFamily="18" charset="0"/>
                          <a:ea typeface="+mn-ea"/>
                          <a:cs typeface="Times New Roman" pitchFamily="18" charset="0"/>
                        </a:rPr>
                        <a:t> </a:t>
                      </a:r>
                      <a:r>
                        <a:rPr kumimoji="0" lang="en-US" sz="2000" b="1" kern="1200" dirty="0" err="1" smtClean="0">
                          <a:solidFill>
                            <a:srgbClr val="7030A0"/>
                          </a:solidFill>
                          <a:latin typeface="Times New Roman" pitchFamily="18" charset="0"/>
                          <a:ea typeface="+mn-ea"/>
                          <a:cs typeface="Times New Roman" pitchFamily="18" charset="0"/>
                        </a:rPr>
                        <a:t>một</a:t>
                      </a:r>
                      <a:r>
                        <a:rPr kumimoji="0" lang="en-US" sz="2000" b="1" kern="1200" dirty="0" smtClean="0">
                          <a:solidFill>
                            <a:srgbClr val="7030A0"/>
                          </a:solidFill>
                          <a:latin typeface="Times New Roman" pitchFamily="18" charset="0"/>
                          <a:ea typeface="+mn-ea"/>
                          <a:cs typeface="Times New Roman" pitchFamily="18" charset="0"/>
                        </a:rPr>
                        <a:t> </a:t>
                      </a:r>
                      <a:r>
                        <a:rPr kumimoji="0" lang="en-US" sz="2000" b="1" kern="1200" dirty="0" err="1" smtClean="0">
                          <a:solidFill>
                            <a:srgbClr val="7030A0"/>
                          </a:solidFill>
                          <a:latin typeface="Times New Roman" pitchFamily="18" charset="0"/>
                          <a:ea typeface="+mn-ea"/>
                          <a:cs typeface="Times New Roman" pitchFamily="18" charset="0"/>
                        </a:rPr>
                        <a:t>năm</a:t>
                      </a:r>
                      <a:r>
                        <a:rPr kumimoji="0" lang="en-US" sz="2000" b="1" kern="1200" dirty="0" smtClean="0">
                          <a:solidFill>
                            <a:srgbClr val="7030A0"/>
                          </a:solidFill>
                          <a:latin typeface="Times New Roman" pitchFamily="18" charset="0"/>
                          <a:ea typeface="+mn-ea"/>
                          <a:cs typeface="Times New Roman" pitchFamily="18" charset="0"/>
                        </a:rPr>
                        <a:t> </a:t>
                      </a:r>
                      <a:r>
                        <a:rPr kumimoji="0" lang="en-US" sz="2000" kern="1200" dirty="0" smtClean="0">
                          <a:solidFill>
                            <a:srgbClr val="7030A0"/>
                          </a:solidFill>
                          <a:latin typeface="Times New Roman" pitchFamily="18" charset="0"/>
                          <a:ea typeface="+mn-ea"/>
                          <a:cs typeface="Times New Roman" pitchFamily="18" charset="0"/>
                        </a:rPr>
                        <a:t>(</a:t>
                      </a:r>
                      <a:r>
                        <a:rPr kumimoji="0" lang="en-US" sz="2000" kern="1200" dirty="0" err="1" smtClean="0">
                          <a:solidFill>
                            <a:srgbClr val="7030A0"/>
                          </a:solidFill>
                          <a:latin typeface="Times New Roman" pitchFamily="18" charset="0"/>
                          <a:ea typeface="+mn-ea"/>
                          <a:cs typeface="Times New Roman" pitchFamily="18" charset="0"/>
                        </a:rPr>
                        <a:t>Phân</a:t>
                      </a:r>
                      <a:r>
                        <a:rPr kumimoji="0" lang="en-US" sz="2000" kern="1200" dirty="0" smtClean="0">
                          <a:solidFill>
                            <a:srgbClr val="7030A0"/>
                          </a:solidFill>
                          <a:latin typeface="Times New Roman" pitchFamily="18" charset="0"/>
                          <a:ea typeface="+mn-ea"/>
                          <a:cs typeface="Times New Roman" pitchFamily="18" charset="0"/>
                        </a:rPr>
                        <a:t> </a:t>
                      </a:r>
                      <a:r>
                        <a:rPr kumimoji="0" lang="en-US" sz="2000" kern="1200" dirty="0" err="1" smtClean="0">
                          <a:solidFill>
                            <a:srgbClr val="7030A0"/>
                          </a:solidFill>
                          <a:latin typeface="Times New Roman" pitchFamily="18" charset="0"/>
                          <a:ea typeface="+mn-ea"/>
                          <a:cs typeface="Times New Roman" pitchFamily="18" charset="0"/>
                        </a:rPr>
                        <a:t>bô</a:t>
                      </a:r>
                      <a:r>
                        <a:rPr kumimoji="0" lang="en-US" sz="2000" kern="1200" dirty="0" smtClean="0">
                          <a:solidFill>
                            <a:srgbClr val="7030A0"/>
                          </a:solidFill>
                          <a:latin typeface="Times New Roman" pitchFamily="18" charset="0"/>
                          <a:ea typeface="+mn-ea"/>
                          <a:cs typeface="Times New Roman" pitchFamily="18" charset="0"/>
                        </a:rPr>
                        <a:t>́ </a:t>
                      </a:r>
                      <a:r>
                        <a:rPr kumimoji="0" lang="en-US" sz="2000" kern="1200" dirty="0" err="1" smtClean="0">
                          <a:solidFill>
                            <a:srgbClr val="7030A0"/>
                          </a:solidFill>
                          <a:latin typeface="Times New Roman" pitchFamily="18" charset="0"/>
                          <a:ea typeface="+mn-ea"/>
                          <a:cs typeface="Times New Roman" pitchFamily="18" charset="0"/>
                        </a:rPr>
                        <a:t>đều</a:t>
                      </a:r>
                      <a:r>
                        <a:rPr kumimoji="0" lang="en-US" sz="2000" kern="1200" dirty="0" smtClean="0">
                          <a:solidFill>
                            <a:srgbClr val="7030A0"/>
                          </a:solidFill>
                          <a:latin typeface="Times New Roman" pitchFamily="18" charset="0"/>
                          <a:ea typeface="+mn-ea"/>
                          <a:cs typeface="Times New Roman" pitchFamily="18" charset="0"/>
                        </a:rPr>
                        <a:t> </a:t>
                      </a:r>
                      <a:r>
                        <a:rPr kumimoji="0" lang="en-US" sz="2000" kern="1200" dirty="0" err="1" smtClean="0">
                          <a:solidFill>
                            <a:srgbClr val="7030A0"/>
                          </a:solidFill>
                          <a:latin typeface="Times New Roman" pitchFamily="18" charset="0"/>
                          <a:ea typeface="+mn-ea"/>
                          <a:cs typeface="Times New Roman" pitchFamily="18" charset="0"/>
                        </a:rPr>
                        <a:t>theo</a:t>
                      </a:r>
                      <a:r>
                        <a:rPr kumimoji="0" lang="en-US" sz="2000" kern="1200" dirty="0" smtClean="0">
                          <a:solidFill>
                            <a:srgbClr val="7030A0"/>
                          </a:solidFill>
                          <a:latin typeface="Times New Roman" pitchFamily="18" charset="0"/>
                          <a:ea typeface="+mn-ea"/>
                          <a:cs typeface="Times New Roman" pitchFamily="18" charset="0"/>
                        </a:rPr>
                        <a:t> </a:t>
                      </a:r>
                      <a:r>
                        <a:rPr kumimoji="0" lang="en-US" sz="2000" kern="1200" dirty="0" err="1" smtClean="0">
                          <a:solidFill>
                            <a:srgbClr val="7030A0"/>
                          </a:solidFill>
                          <a:latin typeface="Times New Roman" pitchFamily="18" charset="0"/>
                          <a:ea typeface="+mn-ea"/>
                          <a:cs typeface="Times New Roman" pitchFamily="18" charset="0"/>
                        </a:rPr>
                        <a:t>các</a:t>
                      </a:r>
                      <a:r>
                        <a:rPr kumimoji="0" lang="en-US" sz="2000" kern="1200" dirty="0" smtClean="0">
                          <a:solidFill>
                            <a:srgbClr val="7030A0"/>
                          </a:solidFill>
                          <a:latin typeface="Times New Roman" pitchFamily="18" charset="0"/>
                          <a:ea typeface="+mn-ea"/>
                          <a:cs typeface="Times New Roman" pitchFamily="18" charset="0"/>
                        </a:rPr>
                        <a:t> </a:t>
                      </a:r>
                      <a:r>
                        <a:rPr kumimoji="0" lang="en-US" sz="2000" kern="1200" dirty="0" err="1" smtClean="0">
                          <a:solidFill>
                            <a:srgbClr val="7030A0"/>
                          </a:solidFill>
                          <a:latin typeface="Times New Roman" pitchFamily="18" charset="0"/>
                          <a:ea typeface="+mn-ea"/>
                          <a:cs typeface="Times New Roman" pitchFamily="18" charset="0"/>
                        </a:rPr>
                        <a:t>môn</a:t>
                      </a:r>
                      <a:r>
                        <a:rPr kumimoji="0" lang="en-US" sz="2000" kern="1200" dirty="0" smtClean="0">
                          <a:solidFill>
                            <a:srgbClr val="7030A0"/>
                          </a:solidFill>
                          <a:latin typeface="Times New Roman" pitchFamily="18" charset="0"/>
                          <a:ea typeface="+mn-ea"/>
                          <a:cs typeface="Times New Roman" pitchFamily="18" charset="0"/>
                        </a:rPr>
                        <a:t>, </a:t>
                      </a:r>
                      <a:r>
                        <a:rPr kumimoji="0" lang="en-US" sz="2000" kern="1200" dirty="0" err="1" smtClean="0">
                          <a:solidFill>
                            <a:srgbClr val="7030A0"/>
                          </a:solidFill>
                          <a:latin typeface="Times New Roman" pitchFamily="18" charset="0"/>
                          <a:ea typeface="+mn-ea"/>
                          <a:cs typeface="Times New Roman" pitchFamily="18" charset="0"/>
                        </a:rPr>
                        <a:t>đặc</a:t>
                      </a:r>
                      <a:r>
                        <a:rPr kumimoji="0" lang="en-US" sz="2000" kern="1200" dirty="0" smtClean="0">
                          <a:solidFill>
                            <a:srgbClr val="7030A0"/>
                          </a:solidFill>
                          <a:latin typeface="Times New Roman" pitchFamily="18" charset="0"/>
                          <a:ea typeface="+mn-ea"/>
                          <a:cs typeface="Times New Roman" pitchFamily="18" charset="0"/>
                        </a:rPr>
                        <a:t> </a:t>
                      </a:r>
                      <a:r>
                        <a:rPr kumimoji="0" lang="en-US" sz="2000" kern="1200" dirty="0" err="1" smtClean="0">
                          <a:solidFill>
                            <a:srgbClr val="7030A0"/>
                          </a:solidFill>
                          <a:latin typeface="Times New Roman" pitchFamily="18" charset="0"/>
                          <a:ea typeface="+mn-ea"/>
                          <a:cs typeface="Times New Roman" pitchFamily="18" charset="0"/>
                        </a:rPr>
                        <a:t>biệt</a:t>
                      </a:r>
                      <a:r>
                        <a:rPr kumimoji="0" lang="en-US" sz="2000" kern="1200" dirty="0" smtClean="0">
                          <a:solidFill>
                            <a:srgbClr val="7030A0"/>
                          </a:solidFill>
                          <a:latin typeface="Times New Roman" pitchFamily="18" charset="0"/>
                          <a:ea typeface="+mn-ea"/>
                          <a:cs typeface="Times New Roman" pitchFamily="18" charset="0"/>
                        </a:rPr>
                        <a:t> </a:t>
                      </a:r>
                      <a:r>
                        <a:rPr kumimoji="0" lang="en-US" sz="2000" kern="1200" dirty="0" err="1" smtClean="0">
                          <a:solidFill>
                            <a:srgbClr val="7030A0"/>
                          </a:solidFill>
                          <a:latin typeface="Times New Roman" pitchFamily="18" charset="0"/>
                          <a:ea typeface="+mn-ea"/>
                          <a:cs typeface="Times New Roman" pitchFamily="18" charset="0"/>
                        </a:rPr>
                        <a:t>Văn</a:t>
                      </a:r>
                      <a:r>
                        <a:rPr kumimoji="0" lang="en-US" sz="2000" kern="1200" dirty="0" smtClean="0">
                          <a:solidFill>
                            <a:srgbClr val="7030A0"/>
                          </a:solidFill>
                          <a:latin typeface="Times New Roman" pitchFamily="18" charset="0"/>
                          <a:ea typeface="+mn-ea"/>
                          <a:cs typeface="Times New Roman" pitchFamily="18" charset="0"/>
                        </a:rPr>
                        <a:t>, </a:t>
                      </a:r>
                      <a:r>
                        <a:rPr kumimoji="0" lang="en-US" sz="2000" kern="1200" dirty="0" err="1" smtClean="0">
                          <a:solidFill>
                            <a:srgbClr val="7030A0"/>
                          </a:solidFill>
                          <a:latin typeface="Times New Roman" pitchFamily="18" charset="0"/>
                          <a:ea typeface="+mn-ea"/>
                          <a:cs typeface="Times New Roman" pitchFamily="18" charset="0"/>
                        </a:rPr>
                        <a:t>Toán</a:t>
                      </a:r>
                      <a:r>
                        <a:rPr kumimoji="0" lang="en-US" sz="2000" kern="1200" dirty="0" smtClean="0">
                          <a:solidFill>
                            <a:srgbClr val="7030A0"/>
                          </a:solidFill>
                          <a:latin typeface="Times New Roman" pitchFamily="18" charset="0"/>
                          <a:ea typeface="+mn-ea"/>
                          <a:cs typeface="Times New Roman" pitchFamily="18" charset="0"/>
                        </a:rPr>
                        <a:t>, GDCD  =2) </a:t>
                      </a:r>
                      <a:r>
                        <a:rPr kumimoji="0" lang="en-US" sz="2000" i="1" kern="1200" dirty="0" err="1" smtClean="0">
                          <a:solidFill>
                            <a:srgbClr val="7030A0"/>
                          </a:solidFill>
                          <a:latin typeface="Times New Roman" pitchFamily="18" charset="0"/>
                          <a:ea typeface="+mn-ea"/>
                          <a:cs typeface="Times New Roman" pitchFamily="18" charset="0"/>
                        </a:rPr>
                        <a:t>Trung</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bình</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trong</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mỗi</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lớp</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b="1" i="1" kern="1200" dirty="0" smtClean="0">
                          <a:solidFill>
                            <a:srgbClr val="7030A0"/>
                          </a:solidFill>
                          <a:latin typeface="Times New Roman" pitchFamily="18" charset="0"/>
                          <a:ea typeface="+mn-ea"/>
                          <a:cs typeface="Times New Roman" pitchFamily="18" charset="0"/>
                        </a:rPr>
                        <a:t>2</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tuần</a:t>
                      </a:r>
                      <a:r>
                        <a:rPr kumimoji="0" lang="en-US" sz="2000" i="1" kern="1200" dirty="0" smtClean="0">
                          <a:solidFill>
                            <a:srgbClr val="7030A0"/>
                          </a:solidFill>
                          <a:latin typeface="Times New Roman" pitchFamily="18" charset="0"/>
                          <a:ea typeface="+mn-ea"/>
                          <a:cs typeface="Times New Roman" pitchFamily="18" charset="0"/>
                        </a:rPr>
                        <a:t> có </a:t>
                      </a:r>
                      <a:r>
                        <a:rPr kumimoji="0" lang="en-US" sz="2000" i="1" kern="1200" dirty="0" err="1" smtClean="0">
                          <a:solidFill>
                            <a:srgbClr val="7030A0"/>
                          </a:solidFill>
                          <a:latin typeface="Times New Roman" pitchFamily="18" charset="0"/>
                          <a:ea typeface="+mn-ea"/>
                          <a:cs typeface="Times New Roman" pitchFamily="18" charset="0"/>
                        </a:rPr>
                        <a:t>thê</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tô</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chức</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b="1" i="1" kern="1200" dirty="0" smtClean="0">
                          <a:solidFill>
                            <a:srgbClr val="7030A0"/>
                          </a:solidFill>
                          <a:latin typeface="Times New Roman" pitchFamily="18" charset="0"/>
                          <a:ea typeface="+mn-ea"/>
                          <a:cs typeface="Times New Roman" pitchFamily="18" charset="0"/>
                        </a:rPr>
                        <a:t>1</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chu</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đê</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Hoạt</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động</a:t>
                      </a:r>
                      <a:r>
                        <a:rPr kumimoji="0" lang="en-US" sz="2000" i="1" kern="1200" dirty="0" smtClean="0">
                          <a:solidFill>
                            <a:srgbClr val="7030A0"/>
                          </a:solidFill>
                          <a:latin typeface="Times New Roman" pitchFamily="18" charset="0"/>
                          <a:ea typeface="+mn-ea"/>
                          <a:cs typeface="Times New Roman" pitchFamily="18" charset="0"/>
                        </a:rPr>
                        <a:t> TNST </a:t>
                      </a:r>
                      <a:r>
                        <a:rPr kumimoji="0" lang="en-US" sz="2000" i="1" kern="1200" dirty="0" err="1" smtClean="0">
                          <a:solidFill>
                            <a:srgbClr val="7030A0"/>
                          </a:solidFill>
                          <a:latin typeface="Times New Roman" pitchFamily="18" charset="0"/>
                          <a:ea typeface="+mn-ea"/>
                          <a:cs typeface="Times New Roman" pitchFamily="18" charset="0"/>
                        </a:rPr>
                        <a:t>trong</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các</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môn</a:t>
                      </a:r>
                      <a:r>
                        <a:rPr kumimoji="0" lang="en-US" sz="2000" i="1" kern="1200" dirty="0" smtClean="0">
                          <a:solidFill>
                            <a:srgbClr val="7030A0"/>
                          </a:solidFill>
                          <a:latin typeface="Times New Roman" pitchFamily="18" charset="0"/>
                          <a:ea typeface="+mn-ea"/>
                          <a:cs typeface="Times New Roman" pitchFamily="18" charset="0"/>
                        </a:rPr>
                        <a:t> </a:t>
                      </a:r>
                      <a:r>
                        <a:rPr kumimoji="0" lang="en-US" sz="2000" i="1" kern="1200" dirty="0" err="1" smtClean="0">
                          <a:solidFill>
                            <a:srgbClr val="7030A0"/>
                          </a:solidFill>
                          <a:latin typeface="Times New Roman" pitchFamily="18" charset="0"/>
                          <a:ea typeface="+mn-ea"/>
                          <a:cs typeface="Times New Roman" pitchFamily="18" charset="0"/>
                        </a:rPr>
                        <a:t>học</a:t>
                      </a:r>
                      <a:endParaRPr kumimoji="0" lang="en-US" sz="2000" kern="1200" dirty="0" smtClean="0">
                        <a:solidFill>
                          <a:srgbClr val="7030A0"/>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n-US" sz="2000" dirty="0" err="1">
                          <a:solidFill>
                            <a:srgbClr val="7030A0"/>
                          </a:solidFill>
                          <a:latin typeface="Times New Roman" pitchFamily="18" charset="0"/>
                          <a:ea typeface="Times New Roman"/>
                          <a:cs typeface="Times New Roman" pitchFamily="18" charset="0"/>
                        </a:rPr>
                        <a:t>Khối</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lớp</a:t>
                      </a:r>
                      <a:endParaRPr lang="en-US" sz="2000" dirty="0">
                        <a:solidFill>
                          <a:srgbClr val="7030A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a:solidFill>
                            <a:srgbClr val="7030A0"/>
                          </a:solidFill>
                          <a:latin typeface="Times New Roman" pitchFamily="18" charset="0"/>
                          <a:ea typeface="Times New Roman"/>
                          <a:cs typeface="Times New Roman"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a:solidFill>
                            <a:srgbClr val="7030A0"/>
                          </a:solidFill>
                          <a:latin typeface="Times New Roman" pitchFamily="18" charset="0"/>
                          <a:ea typeface="Times New Roman"/>
                          <a:cs typeface="Times New Roman"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a:solidFill>
                            <a:srgbClr val="7030A0"/>
                          </a:solidFill>
                          <a:latin typeface="Times New Roman" pitchFamily="18" charset="0"/>
                          <a:ea typeface="Times New Roman"/>
                          <a:cs typeface="Times New Roman"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a:solidFill>
                            <a:srgbClr val="7030A0"/>
                          </a:solidFill>
                          <a:latin typeface="Times New Roman" pitchFamily="18" charset="0"/>
                          <a:ea typeface="Times New Roman"/>
                          <a:cs typeface="Times New Roman"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dirty="0" err="1">
                          <a:solidFill>
                            <a:srgbClr val="7030A0"/>
                          </a:solidFill>
                          <a:latin typeface="Times New Roman" pitchFamily="18" charset="0"/>
                          <a:ea typeface="Times New Roman"/>
                          <a:cs typeface="Times New Roman" pitchFamily="18" charset="0"/>
                        </a:rPr>
                        <a:t>Tổng</a:t>
                      </a:r>
                      <a:endParaRPr lang="en-US" sz="2000" dirty="0">
                        <a:solidFill>
                          <a:srgbClr val="7030A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algn="ctr">
                        <a:spcAft>
                          <a:spcPts val="0"/>
                        </a:spcAft>
                      </a:pPr>
                      <a:r>
                        <a:rPr lang="en-US" sz="2000" dirty="0" err="1">
                          <a:solidFill>
                            <a:srgbClr val="7030A0"/>
                          </a:solidFill>
                          <a:latin typeface="Times New Roman" pitchFamily="18" charset="0"/>
                          <a:ea typeface="Times New Roman"/>
                          <a:cs typeface="Times New Roman" pitchFamily="18" charset="0"/>
                        </a:rPr>
                        <a:t>Sô</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chu</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đê</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tô</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chức</a:t>
                      </a:r>
                      <a:r>
                        <a:rPr lang="en-US" sz="2000" dirty="0">
                          <a:solidFill>
                            <a:srgbClr val="7030A0"/>
                          </a:solidFill>
                          <a:latin typeface="Times New Roman" pitchFamily="18" charset="0"/>
                          <a:ea typeface="Times New Roman"/>
                          <a:cs typeface="Times New Roman" pitchFamily="18" charset="0"/>
                        </a:rPr>
                        <a:t> HĐTNST </a:t>
                      </a:r>
                      <a:r>
                        <a:rPr lang="en-US" sz="2000" dirty="0" err="1">
                          <a:solidFill>
                            <a:srgbClr val="7030A0"/>
                          </a:solidFill>
                          <a:latin typeface="Times New Roman" pitchFamily="18" charset="0"/>
                          <a:ea typeface="Times New Roman"/>
                          <a:cs typeface="Times New Roman" pitchFamily="18" charset="0"/>
                        </a:rPr>
                        <a:t>trong</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sách</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học</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sinh</a:t>
                      </a:r>
                      <a:endParaRPr lang="en-US" sz="2000" dirty="0">
                        <a:solidFill>
                          <a:srgbClr val="7030A0"/>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a:solidFill>
                            <a:srgbClr val="7030A0"/>
                          </a:solidFill>
                          <a:latin typeface="Times New Roman" pitchFamily="18" charset="0"/>
                          <a:ea typeface="Times New Roman"/>
                          <a:cs typeface="Times New Roman" pitchFamily="18" charset="0"/>
                        </a:rPr>
                        <a:t>12</a:t>
                      </a:r>
                      <a:endParaRPr lang="en-US" sz="200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a:solidFill>
                            <a:srgbClr val="7030A0"/>
                          </a:solidFill>
                          <a:latin typeface="Times New Roman" pitchFamily="18" charset="0"/>
                          <a:ea typeface="Times New Roman"/>
                          <a:cs typeface="Times New Roman" pitchFamily="18" charset="0"/>
                        </a:rPr>
                        <a:t>12</a:t>
                      </a:r>
                      <a:endParaRPr lang="en-US" sz="200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a:solidFill>
                            <a:srgbClr val="7030A0"/>
                          </a:solidFill>
                          <a:latin typeface="Times New Roman" pitchFamily="18" charset="0"/>
                          <a:ea typeface="Times New Roman"/>
                          <a:cs typeface="Times New Roman" pitchFamily="18" charset="0"/>
                        </a:rPr>
                        <a:t>14</a:t>
                      </a:r>
                      <a:endParaRPr lang="en-US" sz="200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a:solidFill>
                            <a:srgbClr val="7030A0"/>
                          </a:solidFill>
                          <a:latin typeface="Times New Roman" pitchFamily="18" charset="0"/>
                          <a:ea typeface="Times New Roman"/>
                          <a:cs typeface="Times New Roman" pitchFamily="18" charset="0"/>
                        </a:rPr>
                        <a:t>14</a:t>
                      </a:r>
                      <a:endParaRPr lang="en-US" sz="200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a:solidFill>
                            <a:srgbClr val="7030A0"/>
                          </a:solidFill>
                          <a:latin typeface="Times New Roman" pitchFamily="18" charset="0"/>
                          <a:ea typeface="Times New Roman"/>
                          <a:cs typeface="Times New Roman" pitchFamily="18" charset="0"/>
                        </a:rPr>
                        <a:t>52</a:t>
                      </a:r>
                      <a:endParaRPr lang="en-US" sz="200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algn="ctr">
                        <a:spcAft>
                          <a:spcPts val="0"/>
                        </a:spcAft>
                      </a:pPr>
                      <a:r>
                        <a:rPr lang="en-US" sz="2000" dirty="0" err="1">
                          <a:solidFill>
                            <a:srgbClr val="7030A0"/>
                          </a:solidFill>
                          <a:latin typeface="Times New Roman" pitchFamily="18" charset="0"/>
                          <a:ea typeface="Times New Roman"/>
                          <a:cs typeface="Times New Roman" pitchFamily="18" charset="0"/>
                        </a:rPr>
                        <a:t>Sô</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chu</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đê</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tô</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chức</a:t>
                      </a:r>
                      <a:r>
                        <a:rPr lang="en-US" sz="2000" dirty="0">
                          <a:solidFill>
                            <a:srgbClr val="7030A0"/>
                          </a:solidFill>
                          <a:latin typeface="Times New Roman" pitchFamily="18" charset="0"/>
                          <a:ea typeface="Times New Roman"/>
                          <a:cs typeface="Times New Roman" pitchFamily="18" charset="0"/>
                        </a:rPr>
                        <a:t> HĐTNST </a:t>
                      </a:r>
                      <a:r>
                        <a:rPr lang="en-US" sz="2000" dirty="0" err="1">
                          <a:solidFill>
                            <a:srgbClr val="7030A0"/>
                          </a:solidFill>
                          <a:latin typeface="Times New Roman" pitchFamily="18" charset="0"/>
                          <a:ea typeface="Times New Roman"/>
                          <a:cs typeface="Times New Roman" pitchFamily="18" charset="0"/>
                        </a:rPr>
                        <a:t>trong</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sách</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Giáo</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viên</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dư</a:t>
                      </a:r>
                      <a:r>
                        <a:rPr lang="en-US" sz="2000" dirty="0">
                          <a:solidFill>
                            <a:srgbClr val="7030A0"/>
                          </a:solidFill>
                          <a:latin typeface="Times New Roman" pitchFamily="18" charset="0"/>
                          <a:ea typeface="Times New Roman"/>
                          <a:cs typeface="Times New Roman" pitchFamily="18" charset="0"/>
                        </a:rPr>
                        <a:t>̣ </a:t>
                      </a:r>
                      <a:r>
                        <a:rPr lang="en-US" sz="2000" dirty="0" err="1">
                          <a:solidFill>
                            <a:srgbClr val="7030A0"/>
                          </a:solidFill>
                          <a:latin typeface="Times New Roman" pitchFamily="18" charset="0"/>
                          <a:ea typeface="Times New Roman"/>
                          <a:cs typeface="Times New Roman" pitchFamily="18" charset="0"/>
                        </a:rPr>
                        <a:t>kiến</a:t>
                      </a:r>
                      <a:r>
                        <a:rPr lang="en-US" sz="2000" dirty="0">
                          <a:solidFill>
                            <a:srgbClr val="7030A0"/>
                          </a:solidFill>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dirty="0" smtClean="0">
                          <a:solidFill>
                            <a:srgbClr val="7030A0"/>
                          </a:solidFill>
                          <a:latin typeface="Times New Roman" pitchFamily="18" charset="0"/>
                          <a:ea typeface="Times New Roman"/>
                          <a:cs typeface="Times New Roman" pitchFamily="18" charset="0"/>
                        </a:rPr>
                        <a:t>12</a:t>
                      </a:r>
                      <a:endParaRPr lang="en-US" sz="2000" dirty="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dirty="0" smtClean="0">
                          <a:solidFill>
                            <a:srgbClr val="7030A0"/>
                          </a:solidFill>
                          <a:latin typeface="Times New Roman" pitchFamily="18" charset="0"/>
                          <a:ea typeface="Times New Roman"/>
                          <a:cs typeface="Times New Roman" pitchFamily="18" charset="0"/>
                        </a:rPr>
                        <a:t>12</a:t>
                      </a:r>
                      <a:endParaRPr lang="en-US" sz="2000" dirty="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dirty="0" smtClean="0">
                          <a:solidFill>
                            <a:srgbClr val="7030A0"/>
                          </a:solidFill>
                          <a:latin typeface="Times New Roman" pitchFamily="18" charset="0"/>
                          <a:ea typeface="Times New Roman"/>
                          <a:cs typeface="Times New Roman" pitchFamily="18" charset="0"/>
                        </a:rPr>
                        <a:t>14</a:t>
                      </a:r>
                      <a:endParaRPr lang="en-US" sz="2000" dirty="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dirty="0" smtClean="0">
                          <a:solidFill>
                            <a:srgbClr val="7030A0"/>
                          </a:solidFill>
                          <a:latin typeface="Times New Roman" pitchFamily="18" charset="0"/>
                          <a:ea typeface="Times New Roman"/>
                          <a:cs typeface="Times New Roman" pitchFamily="18" charset="0"/>
                        </a:rPr>
                        <a:t>14</a:t>
                      </a:r>
                      <a:endParaRPr lang="en-US" sz="2000" dirty="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en-US" sz="2000" b="1" dirty="0">
                          <a:solidFill>
                            <a:srgbClr val="7030A0"/>
                          </a:solidFill>
                          <a:latin typeface="Times New Roman" pitchFamily="18" charset="0"/>
                          <a:ea typeface="Times New Roman"/>
                          <a:cs typeface="Times New Roman" pitchFamily="18" charset="0"/>
                        </a:rPr>
                        <a:t>5</a:t>
                      </a:r>
                      <a:r>
                        <a:rPr lang="en-US" sz="2000" b="1" dirty="0" smtClean="0">
                          <a:solidFill>
                            <a:srgbClr val="7030A0"/>
                          </a:solidFill>
                          <a:latin typeface="Times New Roman" pitchFamily="18" charset="0"/>
                          <a:ea typeface="Times New Roman"/>
                          <a:cs typeface="Times New Roman" pitchFamily="18" charset="0"/>
                        </a:rPr>
                        <a:t>2</a:t>
                      </a:r>
                      <a:endParaRPr lang="en-US" sz="2000" dirty="0">
                        <a:solidFill>
                          <a:srgbClr val="7030A0"/>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nvGraphicFramePr>
        <p:xfrm>
          <a:off x="0" y="2316163"/>
          <a:ext cx="9144000" cy="2408237"/>
        </p:xfrm>
        <a:graphic>
          <a:graphicData uri="http://schemas.openxmlformats.org/drawingml/2006/table">
            <a:tbl>
              <a:tblPr/>
              <a:tblGrid>
                <a:gridCol w="3352800"/>
                <a:gridCol w="533400"/>
                <a:gridCol w="533400"/>
                <a:gridCol w="457200"/>
                <a:gridCol w="457200"/>
                <a:gridCol w="533400"/>
                <a:gridCol w="457200"/>
                <a:gridCol w="381000"/>
                <a:gridCol w="533400"/>
                <a:gridCol w="533400"/>
                <a:gridCol w="685800"/>
                <a:gridCol w="685800"/>
              </a:tblGrid>
              <a:tr h="914520">
                <a:tc gridSpan="1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FFFF00"/>
                          </a:solidFill>
                          <a:latin typeface="Times New Roman" pitchFamily="18" charset="0"/>
                          <a:ea typeface="+mn-ea"/>
                          <a:cs typeface="Times New Roman" pitchFamily="18" charset="0"/>
                        </a:rPr>
                        <a:t>Theo </a:t>
                      </a:r>
                      <a:r>
                        <a:rPr kumimoji="0" lang="en-US" sz="2000" b="1" kern="1200" dirty="0" err="1" smtClean="0">
                          <a:solidFill>
                            <a:srgbClr val="FFFF00"/>
                          </a:solidFill>
                          <a:latin typeface="Times New Roman" pitchFamily="18" charset="0"/>
                          <a:ea typeface="+mn-ea"/>
                          <a:cs typeface="Times New Roman" pitchFamily="18" charset="0"/>
                        </a:rPr>
                        <a:t>từng</a:t>
                      </a:r>
                      <a:r>
                        <a:rPr kumimoji="0" lang="en-US" sz="2000" b="1" kern="1200" dirty="0" smtClean="0">
                          <a:solidFill>
                            <a:srgbClr val="FFFF00"/>
                          </a:solidFill>
                          <a:latin typeface="Times New Roman" pitchFamily="18" charset="0"/>
                          <a:ea typeface="+mn-ea"/>
                          <a:cs typeface="Times New Roman" pitchFamily="18" charset="0"/>
                        </a:rPr>
                        <a:t> </a:t>
                      </a:r>
                      <a:r>
                        <a:rPr kumimoji="0" lang="en-US" sz="2000" b="1" kern="1200" dirty="0" err="1" smtClean="0">
                          <a:solidFill>
                            <a:srgbClr val="FFFF00"/>
                          </a:solidFill>
                          <a:latin typeface="Times New Roman" pitchFamily="18" charset="0"/>
                          <a:ea typeface="+mn-ea"/>
                          <a:cs typeface="Times New Roman" pitchFamily="18" charset="0"/>
                        </a:rPr>
                        <a:t>môn</a:t>
                      </a:r>
                      <a:r>
                        <a:rPr kumimoji="0" lang="en-US" sz="2000" b="1" kern="1200" dirty="0" smtClean="0">
                          <a:solidFill>
                            <a:srgbClr val="FFFF00"/>
                          </a:solidFill>
                          <a:latin typeface="Times New Roman" pitchFamily="18" charset="0"/>
                          <a:ea typeface="+mn-ea"/>
                          <a:cs typeface="Times New Roman" pitchFamily="18" charset="0"/>
                        </a:rPr>
                        <a:t> </a:t>
                      </a:r>
                      <a:r>
                        <a:rPr kumimoji="0" lang="en-US" sz="2000" b="1" kern="1200" dirty="0" err="1" smtClean="0">
                          <a:solidFill>
                            <a:srgbClr val="FFFF00"/>
                          </a:solidFill>
                          <a:latin typeface="Times New Roman" pitchFamily="18" charset="0"/>
                          <a:ea typeface="+mn-ea"/>
                          <a:cs typeface="Times New Roman" pitchFamily="18" charset="0"/>
                        </a:rPr>
                        <a:t>học</a:t>
                      </a:r>
                      <a:r>
                        <a:rPr kumimoji="0" lang="en-US" sz="2000" b="1" kern="1200" dirty="0" smtClean="0">
                          <a:solidFill>
                            <a:srgbClr val="FFFF00"/>
                          </a:solidFill>
                          <a:latin typeface="Times New Roman" pitchFamily="18" charset="0"/>
                          <a:ea typeface="+mn-ea"/>
                          <a:cs typeface="Times New Roman" pitchFamily="18" charset="0"/>
                        </a:rPr>
                        <a:t> </a:t>
                      </a:r>
                      <a:r>
                        <a:rPr kumimoji="0" lang="en-US" sz="2000" b="1" kern="1200" dirty="0" err="1" smtClean="0">
                          <a:solidFill>
                            <a:srgbClr val="FFFF00"/>
                          </a:solidFill>
                          <a:latin typeface="Times New Roman" pitchFamily="18" charset="0"/>
                          <a:ea typeface="+mn-ea"/>
                          <a:cs typeface="Times New Roman" pitchFamily="18" charset="0"/>
                        </a:rPr>
                        <a:t>trong</a:t>
                      </a:r>
                      <a:r>
                        <a:rPr kumimoji="0" lang="en-US" sz="2000" b="1" kern="1200" dirty="0" smtClean="0">
                          <a:solidFill>
                            <a:srgbClr val="FFFF00"/>
                          </a:solidFill>
                          <a:latin typeface="Times New Roman" pitchFamily="18" charset="0"/>
                          <a:ea typeface="+mn-ea"/>
                          <a:cs typeface="Times New Roman" pitchFamily="18" charset="0"/>
                        </a:rPr>
                        <a:t> </a:t>
                      </a:r>
                      <a:r>
                        <a:rPr kumimoji="0" lang="en-US" sz="2000" b="1" kern="1200" dirty="0" err="1" smtClean="0">
                          <a:solidFill>
                            <a:srgbClr val="FFFF00"/>
                          </a:solidFill>
                          <a:latin typeface="Times New Roman" pitchFamily="18" charset="0"/>
                          <a:ea typeface="+mn-ea"/>
                          <a:cs typeface="Times New Roman" pitchFamily="18" charset="0"/>
                        </a:rPr>
                        <a:t>một</a:t>
                      </a:r>
                      <a:r>
                        <a:rPr kumimoji="0" lang="en-US" sz="2000" b="1" kern="1200" dirty="0" smtClean="0">
                          <a:solidFill>
                            <a:srgbClr val="FFFF00"/>
                          </a:solidFill>
                          <a:latin typeface="Times New Roman" pitchFamily="18" charset="0"/>
                          <a:ea typeface="+mn-ea"/>
                          <a:cs typeface="Times New Roman" pitchFamily="18" charset="0"/>
                        </a:rPr>
                        <a:t> </a:t>
                      </a:r>
                      <a:r>
                        <a:rPr kumimoji="0" lang="en-US" sz="2000" b="1" kern="1200" dirty="0" err="1" smtClean="0">
                          <a:solidFill>
                            <a:srgbClr val="FFFF00"/>
                          </a:solidFill>
                          <a:latin typeface="Times New Roman" pitchFamily="18" charset="0"/>
                          <a:ea typeface="+mn-ea"/>
                          <a:cs typeface="Times New Roman" pitchFamily="18" charset="0"/>
                        </a:rPr>
                        <a:t>năm</a:t>
                      </a:r>
                      <a:r>
                        <a:rPr kumimoji="0" lang="en-US" sz="2000" b="1" kern="1200" dirty="0" smtClean="0">
                          <a:solidFill>
                            <a:srgbClr val="FFFF00"/>
                          </a:solidFill>
                          <a:latin typeface="Times New Roman" pitchFamily="18" charset="0"/>
                          <a:ea typeface="+mn-ea"/>
                          <a:cs typeface="Times New Roman" pitchFamily="18" charset="0"/>
                        </a:rPr>
                        <a:t> </a:t>
                      </a:r>
                      <a:r>
                        <a:rPr kumimoji="0" lang="en-US" sz="2000" kern="1200" dirty="0" smtClean="0">
                          <a:solidFill>
                            <a:srgbClr val="FFFF00"/>
                          </a:solidFill>
                          <a:latin typeface="Times New Roman" pitchFamily="18" charset="0"/>
                          <a:ea typeface="+mn-ea"/>
                          <a:cs typeface="Times New Roman" pitchFamily="18" charset="0"/>
                        </a:rPr>
                        <a:t>(</a:t>
                      </a:r>
                      <a:r>
                        <a:rPr kumimoji="0" lang="en-US" sz="2000" kern="1200" dirty="0" err="1" smtClean="0">
                          <a:solidFill>
                            <a:srgbClr val="FFFF00"/>
                          </a:solidFill>
                          <a:latin typeface="Times New Roman" pitchFamily="18" charset="0"/>
                          <a:ea typeface="+mn-ea"/>
                          <a:cs typeface="Times New Roman" pitchFamily="18" charset="0"/>
                        </a:rPr>
                        <a:t>Phân</a:t>
                      </a:r>
                      <a:r>
                        <a:rPr kumimoji="0" lang="en-US" sz="2000" kern="1200" dirty="0" smtClean="0">
                          <a:solidFill>
                            <a:srgbClr val="FFFF00"/>
                          </a:solidFill>
                          <a:latin typeface="Times New Roman" pitchFamily="18" charset="0"/>
                          <a:ea typeface="+mn-ea"/>
                          <a:cs typeface="Times New Roman" pitchFamily="18" charset="0"/>
                        </a:rPr>
                        <a:t> </a:t>
                      </a:r>
                      <a:r>
                        <a:rPr kumimoji="0" lang="en-US" sz="2000" kern="1200" dirty="0" err="1" smtClean="0">
                          <a:solidFill>
                            <a:srgbClr val="FFFF00"/>
                          </a:solidFill>
                          <a:latin typeface="Times New Roman" pitchFamily="18" charset="0"/>
                          <a:ea typeface="+mn-ea"/>
                          <a:cs typeface="Times New Roman" pitchFamily="18" charset="0"/>
                        </a:rPr>
                        <a:t>bô</a:t>
                      </a:r>
                      <a:r>
                        <a:rPr kumimoji="0" lang="en-US" sz="2000" kern="1200" dirty="0" smtClean="0">
                          <a:solidFill>
                            <a:srgbClr val="FFFF00"/>
                          </a:solidFill>
                          <a:latin typeface="Times New Roman" pitchFamily="18" charset="0"/>
                          <a:ea typeface="+mn-ea"/>
                          <a:cs typeface="Times New Roman" pitchFamily="18" charset="0"/>
                        </a:rPr>
                        <a:t>́ </a:t>
                      </a:r>
                      <a:r>
                        <a:rPr kumimoji="0" lang="en-US" sz="2000" kern="1200" dirty="0" err="1" smtClean="0">
                          <a:solidFill>
                            <a:srgbClr val="FFFF00"/>
                          </a:solidFill>
                          <a:latin typeface="Times New Roman" pitchFamily="18" charset="0"/>
                          <a:ea typeface="+mn-ea"/>
                          <a:cs typeface="Times New Roman" pitchFamily="18" charset="0"/>
                        </a:rPr>
                        <a:t>đều</a:t>
                      </a:r>
                      <a:r>
                        <a:rPr kumimoji="0" lang="en-US" sz="2000" kern="1200" dirty="0" smtClean="0">
                          <a:solidFill>
                            <a:srgbClr val="FFFF00"/>
                          </a:solidFill>
                          <a:latin typeface="Times New Roman" pitchFamily="18" charset="0"/>
                          <a:ea typeface="+mn-ea"/>
                          <a:cs typeface="Times New Roman" pitchFamily="18" charset="0"/>
                        </a:rPr>
                        <a:t> </a:t>
                      </a:r>
                      <a:r>
                        <a:rPr kumimoji="0" lang="en-US" sz="2000" kern="1200" dirty="0" err="1" smtClean="0">
                          <a:solidFill>
                            <a:srgbClr val="FFFF00"/>
                          </a:solidFill>
                          <a:latin typeface="Times New Roman" pitchFamily="18" charset="0"/>
                          <a:ea typeface="+mn-ea"/>
                          <a:cs typeface="Times New Roman" pitchFamily="18" charset="0"/>
                        </a:rPr>
                        <a:t>theo</a:t>
                      </a:r>
                      <a:r>
                        <a:rPr kumimoji="0" lang="en-US" sz="2000" kern="1200" dirty="0" smtClean="0">
                          <a:solidFill>
                            <a:srgbClr val="FFFF00"/>
                          </a:solidFill>
                          <a:latin typeface="Times New Roman" pitchFamily="18" charset="0"/>
                          <a:ea typeface="+mn-ea"/>
                          <a:cs typeface="Times New Roman" pitchFamily="18" charset="0"/>
                        </a:rPr>
                        <a:t> </a:t>
                      </a:r>
                      <a:r>
                        <a:rPr kumimoji="0" lang="en-US" sz="2000" kern="1200" dirty="0" err="1" smtClean="0">
                          <a:solidFill>
                            <a:srgbClr val="FFFF00"/>
                          </a:solidFill>
                          <a:latin typeface="Times New Roman" pitchFamily="18" charset="0"/>
                          <a:ea typeface="+mn-ea"/>
                          <a:cs typeface="Times New Roman" pitchFamily="18" charset="0"/>
                        </a:rPr>
                        <a:t>khối</a:t>
                      </a:r>
                      <a:r>
                        <a:rPr kumimoji="0" lang="en-US" sz="2000" kern="1200" dirty="0" smtClean="0">
                          <a:solidFill>
                            <a:srgbClr val="FFFF00"/>
                          </a:solidFill>
                          <a:latin typeface="Times New Roman" pitchFamily="18" charset="0"/>
                          <a:ea typeface="+mn-ea"/>
                          <a:cs typeface="Times New Roman" pitchFamily="18" charset="0"/>
                        </a:rPr>
                        <a:t> </a:t>
                      </a:r>
                      <a:r>
                        <a:rPr kumimoji="0" lang="en-US" sz="2000" kern="1200" dirty="0" err="1" smtClean="0">
                          <a:solidFill>
                            <a:srgbClr val="FFFF00"/>
                          </a:solidFill>
                          <a:latin typeface="Times New Roman" pitchFamily="18" charset="0"/>
                          <a:ea typeface="+mn-ea"/>
                          <a:cs typeface="Times New Roman" pitchFamily="18" charset="0"/>
                        </a:rPr>
                        <a:t>lớp</a:t>
                      </a:r>
                      <a:r>
                        <a:rPr kumimoji="0" lang="en-US" sz="2000" kern="1200" dirty="0" smtClean="0">
                          <a:solidFill>
                            <a:srgbClr val="FFFF00"/>
                          </a:solidFill>
                          <a:latin typeface="Times New Roman" pitchFamily="18" charset="0"/>
                          <a:ea typeface="+mn-ea"/>
                          <a:cs typeface="Times New Roman" pitchFamily="18"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i="1" kern="1200" dirty="0" err="1" smtClean="0">
                          <a:solidFill>
                            <a:srgbClr val="FFFF00"/>
                          </a:solidFill>
                          <a:latin typeface="Times New Roman" pitchFamily="18" charset="0"/>
                          <a:ea typeface="+mn-ea"/>
                          <a:cs typeface="Times New Roman" pitchFamily="18" charset="0"/>
                        </a:rPr>
                        <a:t>Trung</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bình</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mỗi</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giáo</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viên</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trong</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một</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năm</a:t>
                      </a:r>
                      <a:r>
                        <a:rPr kumimoji="0" lang="en-US" sz="2000" i="1" kern="1200" dirty="0" smtClean="0">
                          <a:solidFill>
                            <a:srgbClr val="FFFF00"/>
                          </a:solidFill>
                          <a:latin typeface="Times New Roman" pitchFamily="18" charset="0"/>
                          <a:ea typeface="+mn-ea"/>
                          <a:cs typeface="Times New Roman" pitchFamily="18" charset="0"/>
                        </a:rPr>
                        <a:t> có </a:t>
                      </a:r>
                      <a:r>
                        <a:rPr kumimoji="0" lang="en-US" sz="2000" i="1" kern="1200" dirty="0" err="1" smtClean="0">
                          <a:solidFill>
                            <a:srgbClr val="FFFF00"/>
                          </a:solidFill>
                          <a:latin typeface="Times New Roman" pitchFamily="18" charset="0"/>
                          <a:ea typeface="+mn-ea"/>
                          <a:cs typeface="Times New Roman" pitchFamily="18" charset="0"/>
                        </a:rPr>
                        <a:t>thê</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tô</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chức</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b="1" i="1" kern="1200" dirty="0" smtClean="0">
                          <a:solidFill>
                            <a:srgbClr val="FFFF00"/>
                          </a:solidFill>
                          <a:latin typeface="Times New Roman" pitchFamily="18" charset="0"/>
                          <a:ea typeface="+mn-ea"/>
                          <a:cs typeface="Times New Roman" pitchFamily="18" charset="0"/>
                        </a:rPr>
                        <a:t>7</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chu</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đê</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Hoạt</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động</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trải</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nghiệm</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sáng</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tạo</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trong</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mỗi</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lớp</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giảng</a:t>
                      </a:r>
                      <a:r>
                        <a:rPr kumimoji="0" lang="en-US" sz="2000" i="1" kern="1200" dirty="0" smtClean="0">
                          <a:solidFill>
                            <a:srgbClr val="FFFF00"/>
                          </a:solidFill>
                          <a:latin typeface="Times New Roman" pitchFamily="18" charset="0"/>
                          <a:ea typeface="+mn-ea"/>
                          <a:cs typeface="Times New Roman" pitchFamily="18" charset="0"/>
                        </a:rPr>
                        <a:t> </a:t>
                      </a:r>
                      <a:r>
                        <a:rPr kumimoji="0" lang="en-US" sz="2000" i="1" kern="1200" dirty="0" err="1" smtClean="0">
                          <a:solidFill>
                            <a:srgbClr val="FFFF00"/>
                          </a:solidFill>
                          <a:latin typeface="Times New Roman" pitchFamily="18" charset="0"/>
                          <a:ea typeface="+mn-ea"/>
                          <a:cs typeface="Times New Roman" pitchFamily="18" charset="0"/>
                        </a:rPr>
                        <a:t>dạy</a:t>
                      </a:r>
                      <a:endParaRPr kumimoji="0" lang="en-US" sz="2000" kern="1200" dirty="0" smtClean="0">
                        <a:solidFill>
                          <a:srgbClr val="FFFF00"/>
                        </a:solidFill>
                        <a:latin typeface="Times New Roman" pitchFamily="18" charset="0"/>
                        <a:ea typeface="+mn-ea"/>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900" dirty="0">
                        <a:latin typeface="Times New Roman"/>
                        <a:ea typeface="Times New Roman"/>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356">
                <a:tc>
                  <a:txBody>
                    <a:bodyPr/>
                    <a:lstStyle/>
                    <a:p>
                      <a:pPr algn="ctr">
                        <a:spcAft>
                          <a:spcPts val="0"/>
                        </a:spcAft>
                      </a:pPr>
                      <a:r>
                        <a:rPr lang="en-US" sz="1800" dirty="0" err="1">
                          <a:solidFill>
                            <a:srgbClr val="FFFF00"/>
                          </a:solidFill>
                          <a:latin typeface="Times New Roman" pitchFamily="18" charset="0"/>
                          <a:ea typeface="Times New Roman"/>
                          <a:cs typeface="Times New Roman" pitchFamily="18" charset="0"/>
                        </a:rPr>
                        <a:t>Môn</a:t>
                      </a:r>
                      <a:r>
                        <a:rPr lang="en-US" sz="1800" dirty="0">
                          <a:solidFill>
                            <a:srgbClr val="FFFF00"/>
                          </a:solidFill>
                          <a:latin typeface="Times New Roman" pitchFamily="18" charset="0"/>
                          <a:ea typeface="Times New Roman"/>
                          <a:cs typeface="Times New Roman" pitchFamily="18" charset="0"/>
                        </a:rPr>
                        <a:t> </a:t>
                      </a:r>
                      <a:r>
                        <a:rPr lang="en-US" sz="1800" dirty="0" err="1">
                          <a:solidFill>
                            <a:srgbClr val="FFFF00"/>
                          </a:solidFill>
                          <a:latin typeface="Times New Roman" pitchFamily="18" charset="0"/>
                          <a:ea typeface="Times New Roman"/>
                          <a:cs typeface="Times New Roman" pitchFamily="18" charset="0"/>
                        </a:rPr>
                        <a:t>học</a:t>
                      </a:r>
                      <a:endParaRPr lang="en-US" sz="1800" dirty="0">
                        <a:solidFill>
                          <a:srgbClr val="FFFF00"/>
                        </a:solidFill>
                        <a:latin typeface="Times New Roman" pitchFamily="18" charset="0"/>
                        <a:ea typeface="Times New Roman"/>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err="1">
                          <a:solidFill>
                            <a:srgbClr val="FFFF00"/>
                          </a:solidFill>
                          <a:latin typeface="Times New Roman" pitchFamily="18" charset="0"/>
                          <a:ea typeface="Times New Roman"/>
                          <a:cs typeface="Times New Roman" pitchFamily="18" charset="0"/>
                        </a:rPr>
                        <a:t>Toán</a:t>
                      </a:r>
                      <a:endParaRPr lang="en-US" sz="1600" dirty="0">
                        <a:solidFill>
                          <a:srgbClr val="FFFF00"/>
                        </a:solidFill>
                        <a:latin typeface="Times New Roman" pitchFamily="18" charset="0"/>
                        <a:ea typeface="Times New Roman"/>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err="1">
                          <a:solidFill>
                            <a:srgbClr val="FFFF00"/>
                          </a:solidFill>
                          <a:latin typeface="Times New Roman" pitchFamily="18" charset="0"/>
                          <a:ea typeface="Times New Roman"/>
                          <a:cs typeface="Times New Roman" pitchFamily="18" charset="0"/>
                        </a:rPr>
                        <a:t>Văn</a:t>
                      </a:r>
                      <a:endParaRPr lang="en-US" sz="1600" dirty="0">
                        <a:solidFill>
                          <a:srgbClr val="FFFF00"/>
                        </a:solidFill>
                        <a:latin typeface="Times New Roman" pitchFamily="18" charset="0"/>
                        <a:ea typeface="Times New Roman"/>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a:solidFill>
                            <a:srgbClr val="FFFF00"/>
                          </a:solidFill>
                          <a:latin typeface="Times New Roman" pitchFamily="18" charset="0"/>
                          <a:ea typeface="Times New Roman"/>
                          <a:cs typeface="Times New Roman" pitchFamily="18" charset="0"/>
                        </a:rPr>
                        <a:t>Lý</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err="1">
                          <a:solidFill>
                            <a:srgbClr val="FFFF00"/>
                          </a:solidFill>
                          <a:latin typeface="Times New Roman" pitchFamily="18" charset="0"/>
                          <a:ea typeface="Times New Roman"/>
                          <a:cs typeface="Times New Roman" pitchFamily="18" charset="0"/>
                        </a:rPr>
                        <a:t>Hóa</a:t>
                      </a:r>
                      <a:endParaRPr lang="en-US" sz="1600" dirty="0">
                        <a:solidFill>
                          <a:srgbClr val="FFFF00"/>
                        </a:solidFill>
                        <a:latin typeface="Times New Roman" pitchFamily="18" charset="0"/>
                        <a:ea typeface="Times New Roman"/>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err="1">
                          <a:solidFill>
                            <a:srgbClr val="FFFF00"/>
                          </a:solidFill>
                          <a:latin typeface="Times New Roman" pitchFamily="18" charset="0"/>
                          <a:ea typeface="Times New Roman"/>
                          <a:cs typeface="Times New Roman" pitchFamily="18" charset="0"/>
                        </a:rPr>
                        <a:t>Sinh</a:t>
                      </a:r>
                      <a:endParaRPr lang="en-US" sz="1600" dirty="0">
                        <a:solidFill>
                          <a:srgbClr val="FFFF00"/>
                        </a:solidFill>
                        <a:latin typeface="Times New Roman" pitchFamily="18" charset="0"/>
                        <a:ea typeface="Times New Roman"/>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a:solidFill>
                            <a:srgbClr val="FFFF00"/>
                          </a:solidFill>
                          <a:latin typeface="Times New Roman" pitchFamily="18" charset="0"/>
                          <a:ea typeface="Times New Roman"/>
                          <a:cs typeface="Times New Roman" pitchFamily="18" charset="0"/>
                        </a:rPr>
                        <a:t>Tin</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err="1">
                          <a:solidFill>
                            <a:srgbClr val="FFFF00"/>
                          </a:solidFill>
                          <a:latin typeface="Times New Roman" pitchFamily="18" charset="0"/>
                          <a:ea typeface="Times New Roman"/>
                          <a:cs typeface="Times New Roman" pitchFamily="18" charset="0"/>
                        </a:rPr>
                        <a:t>Sư</a:t>
                      </a:r>
                      <a:r>
                        <a:rPr lang="en-US" sz="1600" dirty="0">
                          <a:solidFill>
                            <a:srgbClr val="FFFF00"/>
                          </a:solidFill>
                          <a:latin typeface="Times New Roman" pitchFamily="18" charset="0"/>
                          <a:ea typeface="Times New Roman"/>
                          <a:cs typeface="Times New Roman" pitchFamily="18" charset="0"/>
                        </a:rPr>
                        <a:t>̉</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err="1">
                          <a:solidFill>
                            <a:srgbClr val="FFFF00"/>
                          </a:solidFill>
                          <a:latin typeface="Times New Roman" pitchFamily="18" charset="0"/>
                          <a:ea typeface="Times New Roman"/>
                          <a:cs typeface="Times New Roman" pitchFamily="18" charset="0"/>
                        </a:rPr>
                        <a:t>Anh</a:t>
                      </a:r>
                      <a:endParaRPr lang="en-US" sz="1600" dirty="0">
                        <a:solidFill>
                          <a:srgbClr val="FFFF00"/>
                        </a:solidFill>
                        <a:latin typeface="Times New Roman" pitchFamily="18" charset="0"/>
                        <a:ea typeface="Times New Roman"/>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err="1">
                          <a:solidFill>
                            <a:srgbClr val="FFFF00"/>
                          </a:solidFill>
                          <a:latin typeface="Times New Roman" pitchFamily="18" charset="0"/>
                          <a:ea typeface="Times New Roman"/>
                          <a:cs typeface="Times New Roman" pitchFamily="18" charset="0"/>
                        </a:rPr>
                        <a:t>Địa</a:t>
                      </a:r>
                      <a:endParaRPr lang="en-US" sz="1600" dirty="0">
                        <a:solidFill>
                          <a:srgbClr val="FFFF00"/>
                        </a:solidFill>
                        <a:latin typeface="Times New Roman" pitchFamily="18" charset="0"/>
                        <a:ea typeface="Times New Roman"/>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a:solidFill>
                            <a:srgbClr val="FFFF00"/>
                          </a:solidFill>
                          <a:latin typeface="Times New Roman" pitchFamily="18" charset="0"/>
                          <a:ea typeface="Times New Roman"/>
                          <a:cs typeface="Times New Roman" pitchFamily="18" charset="0"/>
                        </a:rPr>
                        <a:t>GDCD</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600" dirty="0" err="1">
                          <a:solidFill>
                            <a:srgbClr val="FFFF00"/>
                          </a:solidFill>
                          <a:latin typeface="Times New Roman" pitchFamily="18" charset="0"/>
                          <a:ea typeface="Times New Roman"/>
                          <a:cs typeface="Times New Roman" pitchFamily="18" charset="0"/>
                        </a:rPr>
                        <a:t>Tổng</a:t>
                      </a:r>
                      <a:endParaRPr lang="en-US" sz="1600" dirty="0">
                        <a:solidFill>
                          <a:srgbClr val="FFFF00"/>
                        </a:solidFill>
                        <a:latin typeface="Times New Roman" pitchFamily="18" charset="0"/>
                        <a:ea typeface="Times New Roman"/>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609680">
                <a:tc>
                  <a:txBody>
                    <a:bodyPr/>
                    <a:lstStyle/>
                    <a:p>
                      <a:pPr algn="ctr">
                        <a:spcAft>
                          <a:spcPts val="0"/>
                        </a:spcAft>
                      </a:pPr>
                      <a:r>
                        <a:rPr lang="en-US" sz="2000" dirty="0" err="1">
                          <a:solidFill>
                            <a:srgbClr val="FFFF00"/>
                          </a:solidFill>
                          <a:latin typeface="Times New Roman" pitchFamily="18" charset="0"/>
                          <a:ea typeface="Times New Roman"/>
                          <a:cs typeface="Times New Roman" pitchFamily="18" charset="0"/>
                        </a:rPr>
                        <a:t>Sô</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chu</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đê</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tô</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chức</a:t>
                      </a:r>
                      <a:r>
                        <a:rPr lang="en-US" sz="2000" dirty="0">
                          <a:solidFill>
                            <a:srgbClr val="FFFF00"/>
                          </a:solidFill>
                          <a:latin typeface="Times New Roman" pitchFamily="18" charset="0"/>
                          <a:ea typeface="Times New Roman"/>
                          <a:cs typeface="Times New Roman" pitchFamily="18" charset="0"/>
                        </a:rPr>
                        <a:t> HĐTNST </a:t>
                      </a:r>
                      <a:r>
                        <a:rPr lang="en-US" sz="2000" dirty="0" err="1">
                          <a:solidFill>
                            <a:srgbClr val="FFFF00"/>
                          </a:solidFill>
                          <a:latin typeface="Times New Roman" pitchFamily="18" charset="0"/>
                          <a:ea typeface="Times New Roman"/>
                          <a:cs typeface="Times New Roman" pitchFamily="18" charset="0"/>
                        </a:rPr>
                        <a:t>trong</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sách</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học</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sinh</a:t>
                      </a:r>
                      <a:endParaRPr lang="en-US" sz="2000" dirty="0">
                        <a:solidFill>
                          <a:srgbClr val="FFFF00"/>
                        </a:solidFill>
                        <a:latin typeface="Times New Roman" pitchFamily="18" charset="0"/>
                        <a:ea typeface="Times New Roman"/>
                        <a:cs typeface="Times New Roman" pitchFamily="18" charset="0"/>
                      </a:endParaRP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8</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8</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8</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52</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609680">
                <a:tc>
                  <a:txBody>
                    <a:bodyPr/>
                    <a:lstStyle/>
                    <a:p>
                      <a:pPr algn="ctr">
                        <a:spcAft>
                          <a:spcPts val="0"/>
                        </a:spcAft>
                      </a:pPr>
                      <a:r>
                        <a:rPr lang="en-US" sz="2000" dirty="0" err="1">
                          <a:solidFill>
                            <a:srgbClr val="FFFF00"/>
                          </a:solidFill>
                          <a:latin typeface="Times New Roman" pitchFamily="18" charset="0"/>
                          <a:ea typeface="Times New Roman"/>
                          <a:cs typeface="Times New Roman" pitchFamily="18" charset="0"/>
                        </a:rPr>
                        <a:t>Sô</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chu</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đê</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tô</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chức</a:t>
                      </a:r>
                      <a:r>
                        <a:rPr lang="en-US" sz="2000" dirty="0">
                          <a:solidFill>
                            <a:srgbClr val="FFFF00"/>
                          </a:solidFill>
                          <a:latin typeface="Times New Roman" pitchFamily="18" charset="0"/>
                          <a:ea typeface="Times New Roman"/>
                          <a:cs typeface="Times New Roman" pitchFamily="18" charset="0"/>
                        </a:rPr>
                        <a:t> HĐTNST </a:t>
                      </a:r>
                      <a:r>
                        <a:rPr lang="en-US" sz="2000" dirty="0" err="1">
                          <a:solidFill>
                            <a:srgbClr val="FFFF00"/>
                          </a:solidFill>
                          <a:latin typeface="Times New Roman" pitchFamily="18" charset="0"/>
                          <a:ea typeface="Times New Roman"/>
                          <a:cs typeface="Times New Roman" pitchFamily="18" charset="0"/>
                        </a:rPr>
                        <a:t>trong</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sách</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giáo</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viên</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dư</a:t>
                      </a:r>
                      <a:r>
                        <a:rPr lang="en-US" sz="2000" dirty="0">
                          <a:solidFill>
                            <a:srgbClr val="FFFF00"/>
                          </a:solidFill>
                          <a:latin typeface="Times New Roman" pitchFamily="18" charset="0"/>
                          <a:ea typeface="Times New Roman"/>
                          <a:cs typeface="Times New Roman" pitchFamily="18" charset="0"/>
                        </a:rPr>
                        <a:t>̣ </a:t>
                      </a:r>
                      <a:r>
                        <a:rPr lang="en-US" sz="2000" dirty="0" err="1">
                          <a:solidFill>
                            <a:srgbClr val="FFFF00"/>
                          </a:solidFill>
                          <a:latin typeface="Times New Roman" pitchFamily="18" charset="0"/>
                          <a:ea typeface="Times New Roman"/>
                          <a:cs typeface="Times New Roman" pitchFamily="18" charset="0"/>
                        </a:rPr>
                        <a:t>kiến</a:t>
                      </a:r>
                      <a:r>
                        <a:rPr lang="en-US" sz="2000" dirty="0">
                          <a:solidFill>
                            <a:srgbClr val="FFFF00"/>
                          </a:solidFill>
                          <a:latin typeface="Times New Roman" pitchFamily="18" charset="0"/>
                          <a:ea typeface="Times New Roman"/>
                          <a:cs typeface="Times New Roman" pitchFamily="18" charset="0"/>
                        </a:rPr>
                        <a:t>)</a:t>
                      </a:r>
                    </a:p>
                  </a:txBody>
                  <a:tcPr marL="50242" marR="502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a:solidFill>
                            <a:srgbClr val="FFFF00"/>
                          </a:solidFill>
                          <a:latin typeface="Times New Roman" pitchFamily="18" charset="0"/>
                          <a:ea typeface="Times New Roman"/>
                          <a:cs typeface="Times New Roman" pitchFamily="18" charset="0"/>
                        </a:rPr>
                        <a:t>8</a:t>
                      </a:r>
                      <a:endParaRPr lang="en-US" sz="200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a:solidFill>
                            <a:srgbClr val="FFFF00"/>
                          </a:solidFill>
                          <a:latin typeface="Times New Roman" pitchFamily="18" charset="0"/>
                          <a:ea typeface="Times New Roman"/>
                          <a:cs typeface="Times New Roman" pitchFamily="18" charset="0"/>
                        </a:rPr>
                        <a:t>8</a:t>
                      </a:r>
                      <a:endParaRPr lang="en-US" sz="200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4</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8</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2000" b="1" dirty="0">
                          <a:solidFill>
                            <a:srgbClr val="FFFF00"/>
                          </a:solidFill>
                          <a:latin typeface="Times New Roman" pitchFamily="18" charset="0"/>
                          <a:ea typeface="Times New Roman"/>
                          <a:cs typeface="Times New Roman" pitchFamily="18" charset="0"/>
                        </a:rPr>
                        <a:t>5</a:t>
                      </a:r>
                      <a:r>
                        <a:rPr lang="en-US" sz="2000" b="1" dirty="0" smtClean="0">
                          <a:solidFill>
                            <a:srgbClr val="FFFF00"/>
                          </a:solidFill>
                          <a:latin typeface="Times New Roman" pitchFamily="18" charset="0"/>
                          <a:ea typeface="Times New Roman"/>
                          <a:cs typeface="Times New Roman" pitchFamily="18" charset="0"/>
                        </a:rPr>
                        <a:t>2</a:t>
                      </a:r>
                      <a:endParaRPr lang="en-US" sz="2000" dirty="0">
                        <a:solidFill>
                          <a:srgbClr val="FFFF00"/>
                        </a:solidFill>
                        <a:latin typeface="Times New Roman" pitchFamily="18" charset="0"/>
                        <a:ea typeface="Times New Roman"/>
                        <a:cs typeface="Times New Roman" pitchFamily="18" charset="0"/>
                      </a:endParaRPr>
                    </a:p>
                  </a:txBody>
                  <a:tcPr marL="50242" marR="502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bl>
          </a:graphicData>
        </a:graphic>
      </p:graphicFrame>
      <p:graphicFrame>
        <p:nvGraphicFramePr>
          <p:cNvPr id="11" name="Table 10"/>
          <p:cNvGraphicFramePr>
            <a:graphicFrameLocks noGrp="1"/>
          </p:cNvGraphicFramePr>
          <p:nvPr/>
        </p:nvGraphicFramePr>
        <p:xfrm>
          <a:off x="0" y="4922838"/>
          <a:ext cx="9144000" cy="1858962"/>
        </p:xfrm>
        <a:graphic>
          <a:graphicData uri="http://schemas.openxmlformats.org/drawingml/2006/table">
            <a:tbl>
              <a:tblPr/>
              <a:tblGrid>
                <a:gridCol w="3733800"/>
                <a:gridCol w="1447800"/>
                <a:gridCol w="1371600"/>
                <a:gridCol w="1295400"/>
                <a:gridCol w="1295400"/>
              </a:tblGrid>
              <a:tr h="822819">
                <a:tc gridSpan="5">
                  <a:txBody>
                    <a:bodyPr/>
                    <a:lstStyle/>
                    <a:p>
                      <a:pPr algn="ctr">
                        <a:spcAft>
                          <a:spcPts val="0"/>
                        </a:spcAft>
                      </a:pPr>
                      <a:r>
                        <a:rPr kumimoji="0" lang="en-US" sz="1800" b="1" kern="1200" dirty="0" err="1" smtClean="0">
                          <a:solidFill>
                            <a:schemeClr val="bg1"/>
                          </a:solidFill>
                          <a:latin typeface="Times New Roman" pitchFamily="18" charset="0"/>
                          <a:ea typeface="+mn-ea"/>
                          <a:cs typeface="Times New Roman" pitchFamily="18" charset="0"/>
                        </a:rPr>
                        <a:t>Đối</a:t>
                      </a:r>
                      <a:r>
                        <a:rPr kumimoji="0" lang="en-US" sz="1800" b="1" kern="1200" dirty="0" smtClean="0">
                          <a:solidFill>
                            <a:schemeClr val="bg1"/>
                          </a:solidFill>
                          <a:latin typeface="Times New Roman" pitchFamily="18" charset="0"/>
                          <a:ea typeface="+mn-ea"/>
                          <a:cs typeface="Times New Roman" pitchFamily="18" charset="0"/>
                        </a:rPr>
                        <a:t> </a:t>
                      </a:r>
                      <a:r>
                        <a:rPr kumimoji="0" lang="en-US" sz="1800" b="1" kern="1200" dirty="0" err="1" smtClean="0">
                          <a:solidFill>
                            <a:schemeClr val="bg1"/>
                          </a:solidFill>
                          <a:latin typeface="Times New Roman" pitchFamily="18" charset="0"/>
                          <a:ea typeface="+mn-ea"/>
                          <a:cs typeface="Times New Roman" pitchFamily="18" charset="0"/>
                        </a:rPr>
                        <a:t>với</a:t>
                      </a:r>
                      <a:r>
                        <a:rPr kumimoji="0" lang="en-US" sz="1800" b="1" kern="1200" dirty="0" smtClean="0">
                          <a:solidFill>
                            <a:schemeClr val="bg1"/>
                          </a:solidFill>
                          <a:latin typeface="Times New Roman" pitchFamily="18" charset="0"/>
                          <a:ea typeface="+mn-ea"/>
                          <a:cs typeface="Times New Roman" pitchFamily="18" charset="0"/>
                        </a:rPr>
                        <a:t> </a:t>
                      </a:r>
                      <a:r>
                        <a:rPr kumimoji="0" lang="en-US" sz="1800" b="1" kern="1200" dirty="0" err="1" smtClean="0">
                          <a:solidFill>
                            <a:schemeClr val="bg1"/>
                          </a:solidFill>
                          <a:latin typeface="Times New Roman" pitchFamily="18" charset="0"/>
                          <a:ea typeface="+mn-ea"/>
                          <a:cs typeface="Times New Roman" pitchFamily="18" charset="0"/>
                        </a:rPr>
                        <a:t>mỗi</a:t>
                      </a:r>
                      <a:r>
                        <a:rPr kumimoji="0" lang="en-US" sz="1800" b="1" kern="1200" dirty="0" smtClean="0">
                          <a:solidFill>
                            <a:schemeClr val="bg1"/>
                          </a:solidFill>
                          <a:latin typeface="Times New Roman" pitchFamily="18" charset="0"/>
                          <a:ea typeface="+mn-ea"/>
                          <a:cs typeface="Times New Roman" pitchFamily="18" charset="0"/>
                        </a:rPr>
                        <a:t> </a:t>
                      </a:r>
                      <a:r>
                        <a:rPr kumimoji="0" lang="en-US" sz="1800" b="1" kern="1200" dirty="0" err="1" smtClean="0">
                          <a:solidFill>
                            <a:schemeClr val="bg1"/>
                          </a:solidFill>
                          <a:latin typeface="Times New Roman" pitchFamily="18" charset="0"/>
                          <a:ea typeface="+mn-ea"/>
                          <a:cs typeface="Times New Roman" pitchFamily="18" charset="0"/>
                        </a:rPr>
                        <a:t>trường</a:t>
                      </a:r>
                      <a:r>
                        <a:rPr kumimoji="0" lang="en-US" sz="1800" b="1" kern="1200" dirty="0" smtClean="0">
                          <a:solidFill>
                            <a:schemeClr val="bg1"/>
                          </a:solidFill>
                          <a:latin typeface="Times New Roman" pitchFamily="18" charset="0"/>
                          <a:ea typeface="+mn-ea"/>
                          <a:cs typeface="Times New Roman" pitchFamily="18" charset="0"/>
                        </a:rPr>
                        <a:t> THCS </a:t>
                      </a:r>
                      <a:r>
                        <a:rPr kumimoji="0" lang="en-US" sz="1800" b="1" kern="1200" dirty="0" err="1" smtClean="0">
                          <a:solidFill>
                            <a:schemeClr val="bg1"/>
                          </a:solidFill>
                          <a:latin typeface="Times New Roman" pitchFamily="18" charset="0"/>
                          <a:ea typeface="+mn-ea"/>
                          <a:cs typeface="Times New Roman" pitchFamily="18" charset="0"/>
                        </a:rPr>
                        <a:t>trong</a:t>
                      </a:r>
                      <a:r>
                        <a:rPr kumimoji="0" lang="en-US" sz="1800" b="1" kern="1200" dirty="0" smtClean="0">
                          <a:solidFill>
                            <a:schemeClr val="bg1"/>
                          </a:solidFill>
                          <a:latin typeface="Times New Roman" pitchFamily="18" charset="0"/>
                          <a:ea typeface="+mn-ea"/>
                          <a:cs typeface="Times New Roman" pitchFamily="18" charset="0"/>
                        </a:rPr>
                        <a:t> </a:t>
                      </a:r>
                      <a:r>
                        <a:rPr kumimoji="0" lang="en-US" sz="1800" b="1" kern="1200" dirty="0" err="1" smtClean="0">
                          <a:solidFill>
                            <a:schemeClr val="bg1"/>
                          </a:solidFill>
                          <a:latin typeface="Times New Roman" pitchFamily="18" charset="0"/>
                          <a:ea typeface="+mn-ea"/>
                          <a:cs typeface="Times New Roman" pitchFamily="18" charset="0"/>
                        </a:rPr>
                        <a:t>một</a:t>
                      </a:r>
                      <a:r>
                        <a:rPr kumimoji="0" lang="en-US" sz="1800" b="1" kern="1200" dirty="0" smtClean="0">
                          <a:solidFill>
                            <a:schemeClr val="bg1"/>
                          </a:solidFill>
                          <a:latin typeface="Times New Roman" pitchFamily="18" charset="0"/>
                          <a:ea typeface="+mn-ea"/>
                          <a:cs typeface="Times New Roman" pitchFamily="18" charset="0"/>
                        </a:rPr>
                        <a:t> </a:t>
                      </a:r>
                      <a:r>
                        <a:rPr kumimoji="0" lang="en-US" sz="1800" b="1" kern="1200" dirty="0" err="1" smtClean="0">
                          <a:solidFill>
                            <a:schemeClr val="bg1"/>
                          </a:solidFill>
                          <a:latin typeface="Times New Roman" pitchFamily="18" charset="0"/>
                          <a:ea typeface="+mn-ea"/>
                          <a:cs typeface="Times New Roman" pitchFamily="18" charset="0"/>
                        </a:rPr>
                        <a:t>năm</a:t>
                      </a:r>
                      <a:endParaRPr kumimoji="0" lang="en-US" sz="1800" b="1" kern="1200" dirty="0" smtClean="0">
                        <a:solidFill>
                          <a:schemeClr val="bg1"/>
                        </a:solidFill>
                        <a:latin typeface="Times New Roman" pitchFamily="18"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i="1" kern="1200" dirty="0" err="1" smtClean="0">
                          <a:solidFill>
                            <a:schemeClr val="bg1"/>
                          </a:solidFill>
                          <a:latin typeface="Times New Roman" pitchFamily="18" charset="0"/>
                          <a:ea typeface="+mn-ea"/>
                          <a:cs typeface="Times New Roman" pitchFamily="18" charset="0"/>
                        </a:rPr>
                        <a:t>Trung</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bình</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hàng</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tuần</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trong</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mỗi</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trường</a:t>
                      </a:r>
                      <a:r>
                        <a:rPr kumimoji="0" lang="en-US" sz="1800" i="1" kern="1200" dirty="0" smtClean="0">
                          <a:solidFill>
                            <a:schemeClr val="bg1"/>
                          </a:solidFill>
                          <a:latin typeface="Times New Roman" pitchFamily="18" charset="0"/>
                          <a:ea typeface="+mn-ea"/>
                          <a:cs typeface="Times New Roman" pitchFamily="18" charset="0"/>
                        </a:rPr>
                        <a:t> có </a:t>
                      </a:r>
                      <a:r>
                        <a:rPr kumimoji="0" lang="en-US" sz="1800" i="1" kern="1200" dirty="0" err="1" smtClean="0">
                          <a:solidFill>
                            <a:schemeClr val="bg1"/>
                          </a:solidFill>
                          <a:latin typeface="Times New Roman" pitchFamily="18" charset="0"/>
                          <a:ea typeface="+mn-ea"/>
                          <a:cs typeface="Times New Roman" pitchFamily="18" charset="0"/>
                        </a:rPr>
                        <a:t>thê</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tô</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chức</a:t>
                      </a:r>
                      <a:r>
                        <a:rPr kumimoji="0" lang="en-US" sz="1800" i="1" kern="1200" dirty="0" smtClean="0">
                          <a:solidFill>
                            <a:schemeClr val="bg1"/>
                          </a:solidFill>
                          <a:latin typeface="Times New Roman" pitchFamily="18" charset="0"/>
                          <a:ea typeface="+mn-ea"/>
                          <a:cs typeface="Times New Roman" pitchFamily="18" charset="0"/>
                        </a:rPr>
                        <a:t> </a:t>
                      </a:r>
                      <a:r>
                        <a:rPr kumimoji="0" lang="en-US" sz="1800" b="1" i="1" kern="1200" dirty="0" smtClean="0">
                          <a:solidFill>
                            <a:schemeClr val="bg1"/>
                          </a:solidFill>
                          <a:latin typeface="Times New Roman" pitchFamily="18" charset="0"/>
                          <a:ea typeface="+mn-ea"/>
                          <a:cs typeface="Times New Roman" pitchFamily="18" charset="0"/>
                        </a:rPr>
                        <a:t>7</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chu</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đê</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Hoạt</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động</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trải</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nghiệm</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sáng</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tạo</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trong</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các</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môn</a:t>
                      </a:r>
                      <a:r>
                        <a:rPr kumimoji="0" lang="en-US" sz="1800" i="1" kern="1200" dirty="0" smtClean="0">
                          <a:solidFill>
                            <a:schemeClr val="bg1"/>
                          </a:solidFill>
                          <a:latin typeface="Times New Roman" pitchFamily="18" charset="0"/>
                          <a:ea typeface="+mn-ea"/>
                          <a:cs typeface="Times New Roman" pitchFamily="18" charset="0"/>
                        </a:rPr>
                        <a:t> </a:t>
                      </a:r>
                      <a:r>
                        <a:rPr kumimoji="0" lang="en-US" sz="1800" i="1" kern="1200" dirty="0" err="1" smtClean="0">
                          <a:solidFill>
                            <a:schemeClr val="bg1"/>
                          </a:solidFill>
                          <a:latin typeface="Times New Roman" pitchFamily="18" charset="0"/>
                          <a:ea typeface="+mn-ea"/>
                          <a:cs typeface="Times New Roman" pitchFamily="18" charset="0"/>
                        </a:rPr>
                        <a:t>học</a:t>
                      </a:r>
                      <a:endParaRPr kumimoji="0" lang="en-US" sz="1800" kern="1200" dirty="0" smtClean="0">
                        <a:solidFill>
                          <a:schemeClr val="bg1"/>
                        </a:solidFill>
                        <a:latin typeface="Times New Roman" pitchFamily="18"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hMerge="1">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97">
                <a:tc>
                  <a:txBody>
                    <a:bodyPr/>
                    <a:lstStyle/>
                    <a:p>
                      <a:pPr algn="ctr">
                        <a:spcAft>
                          <a:spcPts val="0"/>
                        </a:spcAft>
                      </a:pPr>
                      <a:r>
                        <a:rPr lang="en-US" sz="1600" dirty="0" err="1">
                          <a:solidFill>
                            <a:schemeClr val="bg1"/>
                          </a:solidFill>
                          <a:latin typeface="Times New Roman" pitchFamily="18" charset="0"/>
                          <a:ea typeface="Times New Roman"/>
                          <a:cs typeface="Times New Roman" pitchFamily="18" charset="0"/>
                        </a:rPr>
                        <a:t>Sô</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lớp</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dư</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kiến</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của</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trường</a:t>
                      </a:r>
                      <a:endParaRPr lang="en-US" sz="16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en-US" sz="1600" dirty="0">
                          <a:solidFill>
                            <a:schemeClr val="bg1"/>
                          </a:solidFill>
                          <a:latin typeface="Times New Roman" pitchFamily="18" charset="0"/>
                          <a:ea typeface="Times New Roman"/>
                          <a:cs typeface="Times New Roman" pitchFamily="18" charset="0"/>
                        </a:rPr>
                        <a:t>12 </a:t>
                      </a:r>
                      <a:r>
                        <a:rPr lang="en-US" sz="1600" dirty="0" err="1">
                          <a:solidFill>
                            <a:schemeClr val="bg1"/>
                          </a:solidFill>
                          <a:latin typeface="Times New Roman" pitchFamily="18" charset="0"/>
                          <a:ea typeface="Times New Roman"/>
                          <a:cs typeface="Times New Roman" pitchFamily="18" charset="0"/>
                        </a:rPr>
                        <a:t>lớp</a:t>
                      </a:r>
                      <a:r>
                        <a:rPr lang="en-US" sz="1600" dirty="0">
                          <a:solidFill>
                            <a:schemeClr val="bg1"/>
                          </a:solidFill>
                          <a:latin typeface="Times New Roman" pitchFamily="18" charset="0"/>
                          <a:ea typeface="Times New Roman"/>
                          <a:cs typeface="Times New Roman" pitchFamily="18" charset="0"/>
                        </a:rPr>
                        <a:t> (3 </a:t>
                      </a:r>
                      <a:r>
                        <a:rPr lang="en-US" sz="1600" dirty="0" err="1">
                          <a:solidFill>
                            <a:schemeClr val="bg1"/>
                          </a:solidFill>
                          <a:latin typeface="Times New Roman" pitchFamily="18" charset="0"/>
                          <a:ea typeface="Times New Roman"/>
                          <a:cs typeface="Times New Roman" pitchFamily="18" charset="0"/>
                        </a:rPr>
                        <a:t>lớp</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mỗi</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khối</a:t>
                      </a:r>
                      <a:r>
                        <a:rPr lang="en-US" sz="1600" dirty="0">
                          <a:solidFill>
                            <a:schemeClr val="bg1"/>
                          </a:solidFill>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en-US" sz="1600" dirty="0">
                          <a:solidFill>
                            <a:schemeClr val="bg1"/>
                          </a:solidFill>
                          <a:latin typeface="Times New Roman" pitchFamily="18" charset="0"/>
                          <a:ea typeface="Times New Roman"/>
                          <a:cs typeface="Times New Roman" pitchFamily="18" charset="0"/>
                        </a:rPr>
                        <a:t>16 </a:t>
                      </a:r>
                      <a:r>
                        <a:rPr lang="en-US" sz="1600" dirty="0" err="1">
                          <a:solidFill>
                            <a:schemeClr val="bg1"/>
                          </a:solidFill>
                          <a:latin typeface="Times New Roman" pitchFamily="18" charset="0"/>
                          <a:ea typeface="Times New Roman"/>
                          <a:cs typeface="Times New Roman" pitchFamily="18" charset="0"/>
                        </a:rPr>
                        <a:t>lớp</a:t>
                      </a:r>
                      <a:r>
                        <a:rPr lang="en-US" sz="1600" dirty="0">
                          <a:solidFill>
                            <a:schemeClr val="bg1"/>
                          </a:solidFill>
                          <a:latin typeface="Times New Roman" pitchFamily="18" charset="0"/>
                          <a:ea typeface="Times New Roman"/>
                          <a:cs typeface="Times New Roman" pitchFamily="18" charset="0"/>
                        </a:rPr>
                        <a:t> (4 </a:t>
                      </a:r>
                      <a:r>
                        <a:rPr lang="en-US" sz="1600" dirty="0" err="1">
                          <a:solidFill>
                            <a:schemeClr val="bg1"/>
                          </a:solidFill>
                          <a:latin typeface="Times New Roman" pitchFamily="18" charset="0"/>
                          <a:ea typeface="Times New Roman"/>
                          <a:cs typeface="Times New Roman" pitchFamily="18" charset="0"/>
                        </a:rPr>
                        <a:t>lớp</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mỗi</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khối</a:t>
                      </a:r>
                      <a:r>
                        <a:rPr lang="en-US" sz="1600" dirty="0">
                          <a:solidFill>
                            <a:schemeClr val="bg1"/>
                          </a:solidFill>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en-US" sz="1600" dirty="0">
                          <a:solidFill>
                            <a:schemeClr val="bg1"/>
                          </a:solidFill>
                          <a:latin typeface="Times New Roman" pitchFamily="18" charset="0"/>
                          <a:ea typeface="Times New Roman"/>
                          <a:cs typeface="Times New Roman" pitchFamily="18" charset="0"/>
                        </a:rPr>
                        <a:t>20 </a:t>
                      </a:r>
                      <a:r>
                        <a:rPr lang="en-US" sz="1600" dirty="0" err="1">
                          <a:solidFill>
                            <a:schemeClr val="bg1"/>
                          </a:solidFill>
                          <a:latin typeface="Times New Roman" pitchFamily="18" charset="0"/>
                          <a:ea typeface="Times New Roman"/>
                          <a:cs typeface="Times New Roman" pitchFamily="18" charset="0"/>
                        </a:rPr>
                        <a:t>lớp</a:t>
                      </a:r>
                      <a:r>
                        <a:rPr lang="en-US" sz="1600" dirty="0">
                          <a:solidFill>
                            <a:schemeClr val="bg1"/>
                          </a:solidFill>
                          <a:latin typeface="Times New Roman" pitchFamily="18" charset="0"/>
                          <a:ea typeface="Times New Roman"/>
                          <a:cs typeface="Times New Roman" pitchFamily="18" charset="0"/>
                        </a:rPr>
                        <a:t> (5 </a:t>
                      </a:r>
                      <a:r>
                        <a:rPr lang="en-US" sz="1600" dirty="0" err="1">
                          <a:solidFill>
                            <a:schemeClr val="bg1"/>
                          </a:solidFill>
                          <a:latin typeface="Times New Roman" pitchFamily="18" charset="0"/>
                          <a:ea typeface="Times New Roman"/>
                          <a:cs typeface="Times New Roman" pitchFamily="18" charset="0"/>
                        </a:rPr>
                        <a:t>lớp</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mỗi</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khối</a:t>
                      </a:r>
                      <a:r>
                        <a:rPr lang="en-US" sz="1600" dirty="0">
                          <a:solidFill>
                            <a:schemeClr val="bg1"/>
                          </a:solidFill>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en-US" sz="1600" dirty="0">
                          <a:solidFill>
                            <a:schemeClr val="bg1"/>
                          </a:solidFill>
                          <a:latin typeface="Times New Roman" pitchFamily="18" charset="0"/>
                          <a:ea typeface="Times New Roman"/>
                          <a:cs typeface="Times New Roman" pitchFamily="18" charset="0"/>
                        </a:rPr>
                        <a:t>24 </a:t>
                      </a:r>
                      <a:r>
                        <a:rPr lang="en-US" sz="1600" dirty="0" err="1">
                          <a:solidFill>
                            <a:schemeClr val="bg1"/>
                          </a:solidFill>
                          <a:latin typeface="Times New Roman" pitchFamily="18" charset="0"/>
                          <a:ea typeface="Times New Roman"/>
                          <a:cs typeface="Times New Roman" pitchFamily="18" charset="0"/>
                        </a:rPr>
                        <a:t>lớp</a:t>
                      </a:r>
                      <a:r>
                        <a:rPr lang="en-US" sz="1600" dirty="0">
                          <a:solidFill>
                            <a:schemeClr val="bg1"/>
                          </a:solidFill>
                          <a:latin typeface="Times New Roman" pitchFamily="18" charset="0"/>
                          <a:ea typeface="Times New Roman"/>
                          <a:cs typeface="Times New Roman" pitchFamily="18" charset="0"/>
                        </a:rPr>
                        <a:t> (6 </a:t>
                      </a:r>
                      <a:r>
                        <a:rPr lang="en-US" sz="1600" dirty="0" err="1">
                          <a:solidFill>
                            <a:schemeClr val="bg1"/>
                          </a:solidFill>
                          <a:latin typeface="Times New Roman" pitchFamily="18" charset="0"/>
                          <a:ea typeface="Times New Roman"/>
                          <a:cs typeface="Times New Roman" pitchFamily="18" charset="0"/>
                        </a:rPr>
                        <a:t>lớp</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mỗi</a:t>
                      </a:r>
                      <a:r>
                        <a:rPr lang="en-US" sz="1600" dirty="0">
                          <a:solidFill>
                            <a:schemeClr val="bg1"/>
                          </a:solidFill>
                          <a:latin typeface="Times New Roman" pitchFamily="18" charset="0"/>
                          <a:ea typeface="Times New Roman"/>
                          <a:cs typeface="Times New Roman" pitchFamily="18" charset="0"/>
                        </a:rPr>
                        <a:t> </a:t>
                      </a:r>
                      <a:r>
                        <a:rPr lang="en-US" sz="1600" dirty="0" err="1">
                          <a:solidFill>
                            <a:schemeClr val="bg1"/>
                          </a:solidFill>
                          <a:latin typeface="Times New Roman" pitchFamily="18" charset="0"/>
                          <a:ea typeface="Times New Roman"/>
                          <a:cs typeface="Times New Roman" pitchFamily="18" charset="0"/>
                        </a:rPr>
                        <a:t>khối</a:t>
                      </a:r>
                      <a:r>
                        <a:rPr lang="en-US" sz="1600" dirty="0">
                          <a:solidFill>
                            <a:schemeClr val="bg1"/>
                          </a:solidFill>
                          <a:latin typeface="Times New Roman" pitchFamily="18" charset="0"/>
                          <a:ea typeface="Times New Roman"/>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r>
              <a:tr h="548546">
                <a:tc>
                  <a:txBody>
                    <a:bodyPr/>
                    <a:lstStyle/>
                    <a:p>
                      <a:pPr algn="ctr">
                        <a:spcAft>
                          <a:spcPts val="0"/>
                        </a:spcAft>
                      </a:pPr>
                      <a:r>
                        <a:rPr lang="en-US" sz="1800" dirty="0" err="1">
                          <a:solidFill>
                            <a:schemeClr val="bg1"/>
                          </a:solidFill>
                          <a:latin typeface="Times New Roman" pitchFamily="18" charset="0"/>
                          <a:ea typeface="Times New Roman"/>
                          <a:cs typeface="Times New Roman" pitchFamily="18" charset="0"/>
                        </a:rPr>
                        <a:t>Sô</a:t>
                      </a:r>
                      <a:r>
                        <a:rPr lang="en-US" sz="1800" dirty="0">
                          <a:solidFill>
                            <a:schemeClr val="bg1"/>
                          </a:solidFill>
                          <a:latin typeface="Times New Roman" pitchFamily="18" charset="0"/>
                          <a:ea typeface="Times New Roman"/>
                          <a:cs typeface="Times New Roman" pitchFamily="18" charset="0"/>
                        </a:rPr>
                        <a:t>́ </a:t>
                      </a:r>
                      <a:r>
                        <a:rPr lang="en-US" sz="1800" dirty="0" err="1">
                          <a:solidFill>
                            <a:schemeClr val="bg1"/>
                          </a:solidFill>
                          <a:latin typeface="Times New Roman" pitchFamily="18" charset="0"/>
                          <a:ea typeface="Times New Roman"/>
                          <a:cs typeface="Times New Roman" pitchFamily="18" charset="0"/>
                        </a:rPr>
                        <a:t>chu</a:t>
                      </a:r>
                      <a:r>
                        <a:rPr lang="en-US" sz="1800" dirty="0">
                          <a:solidFill>
                            <a:schemeClr val="bg1"/>
                          </a:solidFill>
                          <a:latin typeface="Times New Roman" pitchFamily="18" charset="0"/>
                          <a:ea typeface="Times New Roman"/>
                          <a:cs typeface="Times New Roman" pitchFamily="18" charset="0"/>
                        </a:rPr>
                        <a:t>̉ </a:t>
                      </a:r>
                      <a:r>
                        <a:rPr lang="en-US" sz="1800" dirty="0" err="1">
                          <a:solidFill>
                            <a:schemeClr val="bg1"/>
                          </a:solidFill>
                          <a:latin typeface="Times New Roman" pitchFamily="18" charset="0"/>
                          <a:ea typeface="Times New Roman"/>
                          <a:cs typeface="Times New Roman" pitchFamily="18" charset="0"/>
                        </a:rPr>
                        <a:t>đê</a:t>
                      </a:r>
                      <a:r>
                        <a:rPr lang="en-US" sz="1800" dirty="0">
                          <a:solidFill>
                            <a:schemeClr val="bg1"/>
                          </a:solidFill>
                          <a:latin typeface="Times New Roman" pitchFamily="18" charset="0"/>
                          <a:ea typeface="Times New Roman"/>
                          <a:cs typeface="Times New Roman" pitchFamily="18" charset="0"/>
                        </a:rPr>
                        <a:t>̀ HĐTNST có </a:t>
                      </a:r>
                      <a:r>
                        <a:rPr lang="en-US" sz="1800" dirty="0" err="1">
                          <a:solidFill>
                            <a:schemeClr val="bg1"/>
                          </a:solidFill>
                          <a:latin typeface="Times New Roman" pitchFamily="18" charset="0"/>
                          <a:ea typeface="Times New Roman"/>
                          <a:cs typeface="Times New Roman" pitchFamily="18" charset="0"/>
                        </a:rPr>
                        <a:t>thê</a:t>
                      </a:r>
                      <a:r>
                        <a:rPr lang="en-US" sz="1800" dirty="0">
                          <a:solidFill>
                            <a:schemeClr val="bg1"/>
                          </a:solidFill>
                          <a:latin typeface="Times New Roman" pitchFamily="18" charset="0"/>
                          <a:ea typeface="Times New Roman"/>
                          <a:cs typeface="Times New Roman" pitchFamily="18" charset="0"/>
                        </a:rPr>
                        <a:t>̉ </a:t>
                      </a:r>
                      <a:r>
                        <a:rPr lang="en-US" sz="1800" dirty="0" err="1">
                          <a:solidFill>
                            <a:schemeClr val="bg1"/>
                          </a:solidFill>
                          <a:latin typeface="Times New Roman" pitchFamily="18" charset="0"/>
                          <a:ea typeface="Times New Roman"/>
                          <a:cs typeface="Times New Roman" pitchFamily="18" charset="0"/>
                        </a:rPr>
                        <a:t>tô</a:t>
                      </a:r>
                      <a:r>
                        <a:rPr lang="en-US" sz="1800" dirty="0">
                          <a:solidFill>
                            <a:schemeClr val="bg1"/>
                          </a:solidFill>
                          <a:latin typeface="Times New Roman" pitchFamily="18" charset="0"/>
                          <a:ea typeface="Times New Roman"/>
                          <a:cs typeface="Times New Roman" pitchFamily="18" charset="0"/>
                        </a:rPr>
                        <a:t>̉ </a:t>
                      </a:r>
                      <a:r>
                        <a:rPr lang="en-US" sz="1800" dirty="0" err="1">
                          <a:solidFill>
                            <a:schemeClr val="bg1"/>
                          </a:solidFill>
                          <a:latin typeface="Times New Roman" pitchFamily="18" charset="0"/>
                          <a:ea typeface="Times New Roman"/>
                          <a:cs typeface="Times New Roman" pitchFamily="18" charset="0"/>
                        </a:rPr>
                        <a:t>chức</a:t>
                      </a:r>
                      <a:r>
                        <a:rPr lang="en-US" sz="1800" dirty="0">
                          <a:solidFill>
                            <a:schemeClr val="bg1"/>
                          </a:solidFill>
                          <a:latin typeface="Times New Roman" pitchFamily="18" charset="0"/>
                          <a:ea typeface="Times New Roman"/>
                          <a:cs typeface="Times New Roman" pitchFamily="18" charset="0"/>
                        </a:rPr>
                        <a:t> </a:t>
                      </a:r>
                      <a:r>
                        <a:rPr lang="en-US" sz="1800" dirty="0" err="1">
                          <a:solidFill>
                            <a:schemeClr val="bg1"/>
                          </a:solidFill>
                          <a:latin typeface="Times New Roman" pitchFamily="18" charset="0"/>
                          <a:ea typeface="Times New Roman"/>
                          <a:cs typeface="Times New Roman" pitchFamily="18" charset="0"/>
                        </a:rPr>
                        <a:t>theo</a:t>
                      </a:r>
                      <a:r>
                        <a:rPr lang="en-US" sz="1800" dirty="0">
                          <a:solidFill>
                            <a:schemeClr val="bg1"/>
                          </a:solidFill>
                          <a:latin typeface="Times New Roman" pitchFamily="18" charset="0"/>
                          <a:ea typeface="Times New Roman"/>
                          <a:cs typeface="Times New Roman" pitchFamily="18" charset="0"/>
                        </a:rPr>
                        <a:t> </a:t>
                      </a:r>
                      <a:r>
                        <a:rPr lang="en-US" sz="1800" dirty="0" err="1">
                          <a:solidFill>
                            <a:schemeClr val="bg1"/>
                          </a:solidFill>
                          <a:latin typeface="Times New Roman" pitchFamily="18" charset="0"/>
                          <a:ea typeface="Times New Roman"/>
                          <a:cs typeface="Times New Roman" pitchFamily="18" charset="0"/>
                        </a:rPr>
                        <a:t>môn</a:t>
                      </a:r>
                      <a:r>
                        <a:rPr lang="en-US" sz="1800" dirty="0">
                          <a:solidFill>
                            <a:schemeClr val="bg1"/>
                          </a:solidFill>
                          <a:latin typeface="Times New Roman" pitchFamily="18" charset="0"/>
                          <a:ea typeface="Times New Roman"/>
                          <a:cs typeface="Times New Roman" pitchFamily="18" charset="0"/>
                        </a:rPr>
                        <a:t> </a:t>
                      </a:r>
                      <a:r>
                        <a:rPr lang="en-US" sz="1800" dirty="0" err="1">
                          <a:solidFill>
                            <a:schemeClr val="bg1"/>
                          </a:solidFill>
                          <a:latin typeface="Times New Roman" pitchFamily="18" charset="0"/>
                          <a:ea typeface="Times New Roman"/>
                          <a:cs typeface="Times New Roman" pitchFamily="18" charset="0"/>
                        </a:rPr>
                        <a:t>học</a:t>
                      </a:r>
                      <a:r>
                        <a:rPr lang="en-US" sz="1800" dirty="0">
                          <a:solidFill>
                            <a:schemeClr val="bg1"/>
                          </a:solidFill>
                          <a:latin typeface="Times New Roman" pitchFamily="18" charset="0"/>
                          <a:ea typeface="Times New Roman"/>
                          <a:cs typeface="Times New Roman" pitchFamily="18" charset="0"/>
                        </a:rPr>
                        <a:t> </a:t>
                      </a:r>
                      <a:r>
                        <a:rPr lang="en-US" sz="1800" dirty="0" err="1">
                          <a:solidFill>
                            <a:schemeClr val="bg1"/>
                          </a:solidFill>
                          <a:latin typeface="Times New Roman" pitchFamily="18" charset="0"/>
                          <a:ea typeface="Times New Roman"/>
                          <a:cs typeface="Times New Roman" pitchFamily="18" charset="0"/>
                        </a:rPr>
                        <a:t>trong</a:t>
                      </a:r>
                      <a:r>
                        <a:rPr lang="en-US" sz="1800" dirty="0">
                          <a:solidFill>
                            <a:schemeClr val="bg1"/>
                          </a:solidFill>
                          <a:latin typeface="Times New Roman" pitchFamily="18" charset="0"/>
                          <a:ea typeface="Times New Roman"/>
                          <a:cs typeface="Times New Roman" pitchFamily="18" charset="0"/>
                        </a:rPr>
                        <a:t> 1 </a:t>
                      </a:r>
                      <a:r>
                        <a:rPr lang="en-US" sz="1800" dirty="0" err="1">
                          <a:solidFill>
                            <a:schemeClr val="bg1"/>
                          </a:solidFill>
                          <a:latin typeface="Times New Roman" pitchFamily="18" charset="0"/>
                          <a:ea typeface="Times New Roman"/>
                          <a:cs typeface="Times New Roman" pitchFamily="18" charset="0"/>
                        </a:rPr>
                        <a:t>năm</a:t>
                      </a:r>
                      <a:endParaRPr lang="en-US" sz="1800" dirty="0">
                        <a:solidFill>
                          <a:schemeClr val="bg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en-US" sz="1800" b="1" dirty="0">
                          <a:solidFill>
                            <a:schemeClr val="bg1"/>
                          </a:solidFill>
                          <a:latin typeface="Times New Roman" pitchFamily="18" charset="0"/>
                          <a:ea typeface="Times New Roman"/>
                          <a:cs typeface="Times New Roman" pitchFamily="18" charset="0"/>
                        </a:rPr>
                        <a:t>216</a:t>
                      </a:r>
                      <a:endParaRPr lang="en-US" sz="1800" dirty="0">
                        <a:solidFill>
                          <a:schemeClr val="bg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en-US" sz="1800" b="1" dirty="0">
                          <a:solidFill>
                            <a:schemeClr val="bg1"/>
                          </a:solidFill>
                          <a:latin typeface="Times New Roman" pitchFamily="18" charset="0"/>
                          <a:ea typeface="Times New Roman"/>
                          <a:cs typeface="Times New Roman" pitchFamily="18" charset="0"/>
                        </a:rPr>
                        <a:t>288</a:t>
                      </a:r>
                      <a:endParaRPr lang="en-US" sz="1800" dirty="0">
                        <a:solidFill>
                          <a:schemeClr val="bg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en-US" sz="1800" b="1" dirty="0">
                          <a:solidFill>
                            <a:schemeClr val="bg1"/>
                          </a:solidFill>
                          <a:latin typeface="Times New Roman" pitchFamily="18" charset="0"/>
                          <a:ea typeface="Times New Roman"/>
                          <a:cs typeface="Times New Roman" pitchFamily="18" charset="0"/>
                        </a:rPr>
                        <a:t>360</a:t>
                      </a:r>
                      <a:endParaRPr lang="en-US" sz="1800" dirty="0">
                        <a:solidFill>
                          <a:schemeClr val="bg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en-US" sz="1800" b="1" dirty="0">
                          <a:solidFill>
                            <a:schemeClr val="bg1"/>
                          </a:solidFill>
                          <a:latin typeface="Times New Roman" pitchFamily="18" charset="0"/>
                          <a:ea typeface="Times New Roman"/>
                          <a:cs typeface="Times New Roman" pitchFamily="18" charset="0"/>
                        </a:rPr>
                        <a:t>432</a:t>
                      </a:r>
                      <a:endParaRPr lang="en-US" sz="1800" dirty="0">
                        <a:solidFill>
                          <a:schemeClr val="bg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97EAD7A-5BB9-4BA8-857C-6340D7F4E461}" type="slidenum">
              <a:rPr lang="en-US"/>
              <a:pPr>
                <a:defRPr/>
              </a:pPr>
              <a:t>25</a:t>
            </a:fld>
            <a:endParaRPr lang="en-US"/>
          </a:p>
        </p:txBody>
      </p:sp>
      <p:graphicFrame>
        <p:nvGraphicFramePr>
          <p:cNvPr id="7" name="Table 6"/>
          <p:cNvGraphicFramePr>
            <a:graphicFrameLocks noGrp="1"/>
          </p:cNvGraphicFramePr>
          <p:nvPr/>
        </p:nvGraphicFramePr>
        <p:xfrm>
          <a:off x="76200" y="228600"/>
          <a:ext cx="8991600" cy="6400800"/>
        </p:xfrm>
        <a:graphic>
          <a:graphicData uri="http://schemas.openxmlformats.org/drawingml/2006/table">
            <a:tbl>
              <a:tblPr/>
              <a:tblGrid>
                <a:gridCol w="484023"/>
                <a:gridCol w="416968"/>
                <a:gridCol w="402334"/>
                <a:gridCol w="362100"/>
                <a:gridCol w="376734"/>
                <a:gridCol w="376734"/>
                <a:gridCol w="416968"/>
                <a:gridCol w="362100"/>
                <a:gridCol w="459635"/>
                <a:gridCol w="432823"/>
                <a:gridCol w="519378"/>
                <a:gridCol w="541322"/>
                <a:gridCol w="488289"/>
                <a:gridCol w="488289"/>
                <a:gridCol w="488289"/>
                <a:gridCol w="488289"/>
                <a:gridCol w="488289"/>
                <a:gridCol w="513889"/>
                <a:gridCol w="504143"/>
                <a:gridCol w="381004"/>
              </a:tblGrid>
              <a:tr h="281836">
                <a:tc>
                  <a:txBody>
                    <a:bodyPr/>
                    <a:lstStyle/>
                    <a:p>
                      <a:pPr algn="ctr">
                        <a:lnSpc>
                          <a:spcPct val="100000"/>
                        </a:lnSpc>
                        <a:spcAft>
                          <a:spcPts val="0"/>
                        </a:spcAft>
                      </a:pPr>
                      <a:r>
                        <a:rPr lang="en-US" sz="1400" b="1" spc="0" baseline="0" dirty="0" err="1">
                          <a:solidFill>
                            <a:srgbClr val="000000"/>
                          </a:solidFill>
                          <a:latin typeface="Times New Roman" pitchFamily="18" charset="0"/>
                          <a:ea typeface="Times New Roman"/>
                          <a:cs typeface="Times New Roman" pitchFamily="18" charset="0"/>
                        </a:rPr>
                        <a:t>Tuần</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Toán</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Lí</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Hóa</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Sinh</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Tin</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Văn</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Sử</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Địa</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smtClean="0">
                          <a:solidFill>
                            <a:srgbClr val="000000"/>
                          </a:solidFill>
                          <a:latin typeface="Times New Roman" pitchFamily="18" charset="0"/>
                          <a:ea typeface="Times New Roman"/>
                          <a:cs typeface="Times New Roman" pitchFamily="18" charset="0"/>
                        </a:rPr>
                        <a:t>GDCD</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Tuần</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Toán</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Lí</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Hóa</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Sinh</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Tin</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Văn</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Sử</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Địa</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GDCD</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1</a:t>
                      </a:r>
                      <a:endParaRPr lang="en-US" sz="1400" b="1"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 </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20</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GV7</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HS7</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HS9</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GV7</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920">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GV 9</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21</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3</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GV6</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22</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HS9</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4</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GV</a:t>
                      </a:r>
                      <a:r>
                        <a:rPr lang="vi-VN" sz="1400" b="1" spc="0" baseline="0" dirty="0" smtClean="0">
                          <a:solidFill>
                            <a:srgbClr val="000000"/>
                          </a:solidFill>
                          <a:latin typeface="Times New Roman" pitchFamily="18" charset="0"/>
                          <a:ea typeface="Times New Roman"/>
                          <a:cs typeface="Times New Roman" pitchFamily="18" charset="0"/>
                        </a:rPr>
                        <a:t>8</a:t>
                      </a:r>
                      <a:r>
                        <a:rPr lang="en-US" sz="1400" b="1" spc="0" baseline="0" dirty="0" smtClean="0">
                          <a:solidFill>
                            <a:srgbClr val="000000"/>
                          </a:solidFill>
                          <a:latin typeface="Times New Roman" pitchFamily="18" charset="0"/>
                          <a:ea typeface="Times New Roman"/>
                          <a:cs typeface="Times New Roman" pitchFamily="18" charset="0"/>
                        </a:rPr>
                        <a:t>H</a:t>
                      </a:r>
                      <a:r>
                        <a:rPr lang="vi-VN" sz="1400" b="1" spc="0" baseline="0" dirty="0" smtClean="0">
                          <a:solidFill>
                            <a:srgbClr val="000000"/>
                          </a:solidFill>
                          <a:latin typeface="Times New Roman" pitchFamily="18" charset="0"/>
                          <a:ea typeface="Times New Roman"/>
                          <a:cs typeface="Times New Roman" pitchFamily="18" charset="0"/>
                        </a:rPr>
                        <a:t>S</a:t>
                      </a:r>
                      <a:r>
                        <a:rPr lang="en-US" sz="1400" b="1" spc="0" baseline="0" dirty="0" smtClean="0">
                          <a:solidFill>
                            <a:srgbClr val="000000"/>
                          </a:solidFill>
                          <a:latin typeface="Times New Roman" pitchFamily="18" charset="0"/>
                          <a:ea typeface="Times New Roman"/>
                          <a:cs typeface="Times New Roman" pitchFamily="18" charset="0"/>
                        </a:rPr>
                        <a:t>8</a:t>
                      </a:r>
                      <a:r>
                        <a:rPr lang="en-US" sz="1400" b="1" spc="0" baseline="0" dirty="0">
                          <a:solidFill>
                            <a:srgbClr val="000000"/>
                          </a:solidFill>
                          <a:latin typeface="Times New Roman" pitchFamily="18" charset="0"/>
                          <a:ea typeface="Times New Roman"/>
                          <a:cs typeface="Times New Roman" pitchFamily="18" charset="0"/>
                        </a:rPr>
                        <a:t> </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GV 8</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23</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HS7</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HS6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HS7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836">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5</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smtClean="0">
                          <a:solidFill>
                            <a:srgbClr val="000000"/>
                          </a:solidFill>
                          <a:latin typeface="Times New Roman" pitchFamily="18" charset="0"/>
                          <a:ea typeface="Times New Roman"/>
                          <a:cs typeface="Times New Roman" pitchFamily="18" charset="0"/>
                        </a:rPr>
                        <a:t>HS8</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smtClean="0">
                          <a:solidFill>
                            <a:srgbClr val="000000"/>
                          </a:solidFill>
                          <a:latin typeface="Times New Roman" pitchFamily="18" charset="0"/>
                          <a:ea typeface="Times New Roman"/>
                          <a:cs typeface="Times New Roman" pitchFamily="18" charset="0"/>
                        </a:rPr>
                        <a:t>HS6</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GV8</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6</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24</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 </a:t>
                      </a:r>
                      <a:endParaRPr lang="en-US" sz="1400" spc="0" baseline="0" dirty="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44">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6</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7</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25</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GV7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7</a:t>
                      </a:r>
                      <a:endParaRPr lang="en-US" sz="1400" b="1"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smtClean="0">
                          <a:solidFill>
                            <a:srgbClr val="000000"/>
                          </a:solidFill>
                          <a:latin typeface="Times New Roman" pitchFamily="18" charset="0"/>
                          <a:ea typeface="Times New Roman"/>
                          <a:cs typeface="Times New Roman" pitchFamily="18" charset="0"/>
                        </a:rPr>
                        <a:t>HS9</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26</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 HS9</a:t>
                      </a:r>
                      <a:endParaRPr lang="en-US" sz="1400" spc="0" baseline="0" dirty="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smtClean="0">
                          <a:solidFill>
                            <a:srgbClr val="000000"/>
                          </a:solidFill>
                          <a:latin typeface="Times New Roman" pitchFamily="18" charset="0"/>
                          <a:ea typeface="Times New Roman"/>
                          <a:cs typeface="Times New Roman" pitchFamily="18" charset="0"/>
                        </a:rPr>
                        <a:t>GV7</a:t>
                      </a:r>
                      <a:endParaRPr lang="en-US" sz="1400" spc="0" baseline="0" dirty="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24">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8</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7</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GV9-HS8</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GV8-HS6</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27</a:t>
                      </a:r>
                      <a:endParaRPr lang="en-US" sz="1400" b="1" spc="0" baseline="0" dirty="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HS8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04">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9</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28</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8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GV 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HS7</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44">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10</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GV6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smtClean="0">
                          <a:solidFill>
                            <a:srgbClr val="000000"/>
                          </a:solidFill>
                          <a:latin typeface="Times New Roman" pitchFamily="18" charset="0"/>
                          <a:ea typeface="Times New Roman"/>
                          <a:cs typeface="Times New Roman" pitchFamily="18" charset="0"/>
                        </a:rPr>
                        <a:t>HS7</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GV6 </a:t>
                      </a:r>
                      <a:r>
                        <a:rPr lang="en-US" sz="1400" b="1" spc="0" baseline="0" dirty="0" smtClean="0">
                          <a:solidFill>
                            <a:srgbClr val="000000"/>
                          </a:solidFill>
                          <a:latin typeface="Times New Roman" pitchFamily="18" charset="0"/>
                          <a:ea typeface="Times New Roman"/>
                          <a:cs typeface="Times New Roman" pitchFamily="18" charset="0"/>
                        </a:rPr>
                        <a:t>HS9</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HS7</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29</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GV7 </a:t>
                      </a:r>
                      <a:endParaRPr lang="en-US" sz="1400" spc="0" baseline="0" dirty="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 </a:t>
                      </a:r>
                      <a:endParaRPr lang="en-US" sz="1400" spc="0" baseline="0" dirty="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7</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HS7</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 </a:t>
                      </a:r>
                      <a:endParaRPr lang="en-US" sz="1400" spc="0" baseline="0" dirty="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24">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11</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GV7</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HS8</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30</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12</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HS6</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6</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31</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HS7</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404">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13</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smtClean="0">
                          <a:solidFill>
                            <a:srgbClr val="000000"/>
                          </a:solidFill>
                          <a:latin typeface="Times New Roman" pitchFamily="18" charset="0"/>
                          <a:ea typeface="Times New Roman"/>
                          <a:cs typeface="Times New Roman" pitchFamily="18" charset="0"/>
                        </a:rPr>
                        <a:t>GV9HS7</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32</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smtClean="0">
                          <a:solidFill>
                            <a:srgbClr val="000000"/>
                          </a:solidFill>
                          <a:latin typeface="Times New Roman" pitchFamily="18" charset="0"/>
                          <a:ea typeface="Times New Roman"/>
                          <a:cs typeface="Times New Roman" pitchFamily="18" charset="0"/>
                        </a:rPr>
                        <a:t>HS9 HS7</a:t>
                      </a:r>
                      <a:endParaRPr lang="en-US" sz="1400" spc="0" baseline="0" dirty="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HS9</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14</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HS6</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GV7</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33</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24">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15</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8</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GV6</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34</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 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HS9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16</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HS7</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35</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HS6</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04">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17</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HS8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smtClean="0">
                          <a:solidFill>
                            <a:srgbClr val="000000"/>
                          </a:solidFill>
                          <a:latin typeface="Times New Roman" pitchFamily="18" charset="0"/>
                          <a:ea typeface="Times New Roman"/>
                          <a:cs typeface="Times New Roman" pitchFamily="18" charset="0"/>
                        </a:rPr>
                        <a:t>GV7</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HS6</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36</a:t>
                      </a:r>
                      <a:endParaRPr lang="en-US" sz="1400" b="1"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HS8</a:t>
                      </a: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44">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18</a:t>
                      </a:r>
                      <a:endParaRPr lang="en-US" sz="1400" b="1"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37</a:t>
                      </a:r>
                      <a:endParaRPr lang="en-US" sz="1400" b="1" spc="0" baseline="0" dirty="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24">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19</a:t>
                      </a:r>
                      <a:endParaRPr lang="en-US" sz="1400" b="1"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dirty="0">
                          <a:solidFill>
                            <a:srgbClr val="000000"/>
                          </a:solidFill>
                          <a:latin typeface="Times New Roman" pitchFamily="18" charset="0"/>
                          <a:ea typeface="Times New Roman"/>
                          <a:cs typeface="Times New Roman" pitchFamily="18" charset="0"/>
                        </a:rPr>
                        <a:t> </a:t>
                      </a:r>
                      <a:endParaRPr lang="en-US" sz="1400" spc="0" baseline="0" dirty="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GV8</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GV8</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US" sz="1400" b="1" spc="0" baseline="0">
                          <a:solidFill>
                            <a:srgbClr val="000000"/>
                          </a:solidFill>
                          <a:latin typeface="Times New Roman" pitchFamily="18" charset="0"/>
                          <a:ea typeface="Times New Roman"/>
                          <a:cs typeface="Times New Roman" pitchFamily="18" charset="0"/>
                        </a:rPr>
                        <a:t> HS9</a:t>
                      </a:r>
                      <a:endParaRPr lang="en-US" sz="1400" spc="0" baseline="0">
                        <a:latin typeface="Times New Roman" pitchFamily="18" charset="0"/>
                        <a:ea typeface="Times New Roman"/>
                        <a:cs typeface="Times New Roman" pitchFamily="18" charset="0"/>
                      </a:endParaRPr>
                    </a:p>
                  </a:txBody>
                  <a:tcPr marL="3474" marR="34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en-US" sz="1400" spc="0" baseline="0" dirty="0">
                        <a:latin typeface="Times New Roman" pitchFamily="18" charset="0"/>
                        <a:ea typeface="Times New Roman"/>
                        <a:cs typeface="Times New Roman" pitchFamily="18" charset="0"/>
                      </a:endParaRPr>
                    </a:p>
                  </a:txBody>
                  <a:tcPr marL="13398" marR="133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0"/>
            <a:ext cx="9144000" cy="838200"/>
          </a:xfrm>
          <a:solidFill>
            <a:schemeClr val="bg1"/>
          </a:solidFill>
        </p:spPr>
        <p:txBody>
          <a:bodyPr/>
          <a:lstStyle/>
          <a:p>
            <a:pPr algn="ctr" fontAlgn="auto">
              <a:spcAft>
                <a:spcPts val="0"/>
              </a:spcAft>
              <a:defRPr/>
            </a:pPr>
            <a:r>
              <a:rPr lang="en-US" dirty="0" smtClean="0"/>
              <a:t>VAI TRÒ CỦA GIÁO VIÊN</a:t>
            </a:r>
            <a:endParaRPr lang="en-US" dirty="0"/>
          </a:p>
        </p:txBody>
      </p:sp>
      <p:sp>
        <p:nvSpPr>
          <p:cNvPr id="4" name="Slide Number Placeholder 3"/>
          <p:cNvSpPr>
            <a:spLocks noGrp="1"/>
          </p:cNvSpPr>
          <p:nvPr>
            <p:ph type="sldNum" sz="quarter" idx="12"/>
          </p:nvPr>
        </p:nvSpPr>
        <p:spPr/>
        <p:txBody>
          <a:bodyPr/>
          <a:lstStyle/>
          <a:p>
            <a:pPr>
              <a:defRPr/>
            </a:pPr>
            <a:fld id="{A30615D5-8FDC-4E6C-AA11-5566FAF2A571}"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Group 3"/>
          <p:cNvGrpSpPr>
            <a:grpSpLocks/>
          </p:cNvGrpSpPr>
          <p:nvPr/>
        </p:nvGrpSpPr>
        <p:grpSpPr bwMode="auto">
          <a:xfrm>
            <a:off x="0" y="0"/>
            <a:ext cx="9144000" cy="6400800"/>
            <a:chOff x="1210" y="1323"/>
            <a:chExt cx="9595" cy="13039"/>
          </a:xfrm>
        </p:grpSpPr>
        <p:sp>
          <p:nvSpPr>
            <p:cNvPr id="41987" name="Rectangle 4"/>
            <p:cNvSpPr>
              <a:spLocks noChangeArrowheads="1"/>
            </p:cNvSpPr>
            <p:nvPr/>
          </p:nvSpPr>
          <p:spPr bwMode="auto">
            <a:xfrm>
              <a:off x="4502" y="1323"/>
              <a:ext cx="2835" cy="869"/>
            </a:xfrm>
            <a:prstGeom prst="rect">
              <a:avLst/>
            </a:prstGeom>
            <a:solidFill>
              <a:srgbClr val="F79646"/>
            </a:solidFill>
            <a:ln w="9525">
              <a:solidFill>
                <a:srgbClr val="000000"/>
              </a:solidFill>
              <a:miter lim="800000"/>
              <a:headEnd/>
              <a:tailEnd/>
            </a:ln>
          </p:spPr>
          <p:txBody>
            <a:bodyPr/>
            <a:lstStyle/>
            <a:p>
              <a:pPr algn="ctr"/>
              <a:r>
                <a:rPr lang="en-US" sz="1400" b="1">
                  <a:latin typeface="Times New Roman" pitchFamily="18" charset="0"/>
                  <a:ea typeface="Calibri" pitchFamily="34" charset="0"/>
                  <a:cs typeface="Times New Roman" pitchFamily="18" charset="0"/>
                </a:rPr>
                <a:t>Giáo viên</a:t>
              </a:r>
              <a:endParaRPr lang="en-US" sz="1400">
                <a:latin typeface="Times New Roman" pitchFamily="18" charset="0"/>
                <a:ea typeface="Calibri" pitchFamily="34" charset="0"/>
                <a:cs typeface="Times New Roman" pitchFamily="18" charset="0"/>
              </a:endParaRPr>
            </a:p>
            <a:p>
              <a:pPr algn="ctr" eaLnBrk="0" hangingPunct="0"/>
              <a:r>
                <a:rPr lang="en-US" sz="1400">
                  <a:latin typeface="Times New Roman" pitchFamily="18" charset="0"/>
                  <a:ea typeface="Calibri" pitchFamily="34" charset="0"/>
                  <a:cs typeface="Times New Roman" pitchFamily="18" charset="0"/>
                </a:rPr>
                <a:t>Đề xuất nhiệm vụ</a:t>
              </a:r>
            </a:p>
          </p:txBody>
        </p:sp>
        <p:sp>
          <p:nvSpPr>
            <p:cNvPr id="41988" name="AutoShape 76"/>
            <p:cNvSpPr>
              <a:spLocks noChangeArrowheads="1"/>
            </p:cNvSpPr>
            <p:nvPr/>
          </p:nvSpPr>
          <p:spPr bwMode="auto">
            <a:xfrm>
              <a:off x="4215" y="2360"/>
              <a:ext cx="3402" cy="790"/>
            </a:xfrm>
            <a:prstGeom prst="roundRect">
              <a:avLst>
                <a:gd name="adj" fmla="val 16667"/>
              </a:avLst>
            </a:prstGeom>
            <a:solidFill>
              <a:srgbClr val="548DD4"/>
            </a:solidFill>
            <a:ln w="9525">
              <a:solidFill>
                <a:srgbClr val="000000"/>
              </a:solidFill>
              <a:round/>
              <a:headEnd/>
              <a:tailEnd/>
            </a:ln>
          </p:spPr>
          <p:txBody>
            <a:bodyPr lIns="0" tIns="0" rIns="0" bIns="0"/>
            <a:lstStyle/>
            <a:p>
              <a:pPr algn="ctr"/>
              <a:r>
                <a:rPr lang="en-US" sz="1400" b="1">
                  <a:latin typeface="Times New Roman" pitchFamily="18" charset="0"/>
                  <a:ea typeface="Calibri" pitchFamily="34" charset="0"/>
                  <a:cs typeface="Times New Roman" pitchFamily="18" charset="0"/>
                </a:rPr>
                <a:t>Học sinh</a:t>
              </a:r>
              <a:endParaRPr lang="en-US" sz="1400">
                <a:latin typeface="Times New Roman" pitchFamily="18" charset="0"/>
                <a:ea typeface="Calibri" pitchFamily="34" charset="0"/>
                <a:cs typeface="Times New Roman" pitchFamily="18" charset="0"/>
              </a:endParaRPr>
            </a:p>
            <a:p>
              <a:pPr algn="ctr" eaLnBrk="0" hangingPunct="0"/>
              <a:r>
                <a:rPr lang="en-US" sz="1400">
                  <a:latin typeface="Times New Roman" pitchFamily="18" charset="0"/>
                  <a:ea typeface="Calibri" pitchFamily="34" charset="0"/>
                  <a:cs typeface="Times New Roman" pitchFamily="18" charset="0"/>
                </a:rPr>
                <a:t>Trải nghiệm trong thực tiễn</a:t>
              </a:r>
            </a:p>
          </p:txBody>
        </p:sp>
        <p:sp>
          <p:nvSpPr>
            <p:cNvPr id="41989" name="AutoShape 75"/>
            <p:cNvSpPr>
              <a:spLocks noChangeArrowheads="1"/>
            </p:cNvSpPr>
            <p:nvPr/>
          </p:nvSpPr>
          <p:spPr bwMode="auto">
            <a:xfrm>
              <a:off x="4200" y="4305"/>
              <a:ext cx="3417" cy="1125"/>
            </a:xfrm>
            <a:prstGeom prst="roundRect">
              <a:avLst>
                <a:gd name="adj" fmla="val 16667"/>
              </a:avLst>
            </a:prstGeom>
            <a:solidFill>
              <a:srgbClr val="548DD4"/>
            </a:solidFill>
            <a:ln w="9525">
              <a:solidFill>
                <a:srgbClr val="000000"/>
              </a:solidFill>
              <a:round/>
              <a:headEnd/>
              <a:tailEnd/>
            </a:ln>
          </p:spPr>
          <p:txBody>
            <a:bodyPr lIns="0" tIns="0" rIns="0" bIns="0"/>
            <a:lstStyle/>
            <a:p>
              <a:pPr algn="ctr"/>
              <a:r>
                <a:rPr lang="en-US" sz="1600" b="1">
                  <a:latin typeface="Times New Roman" pitchFamily="18" charset="0"/>
                  <a:ea typeface="Calibri" pitchFamily="34" charset="0"/>
                  <a:cs typeface="Times New Roman" pitchFamily="18" charset="0"/>
                </a:rPr>
                <a:t>Học sinh</a:t>
              </a:r>
              <a:endParaRPr lang="en-US" sz="1600">
                <a:latin typeface="Times New Roman" pitchFamily="18" charset="0"/>
                <a:ea typeface="Calibri" pitchFamily="34" charset="0"/>
                <a:cs typeface="Times New Roman" pitchFamily="18" charset="0"/>
              </a:endParaRPr>
            </a:p>
            <a:p>
              <a:pPr algn="ctr" eaLnBrk="0" hangingPunct="0"/>
              <a:r>
                <a:rPr lang="en-US" sz="1600">
                  <a:latin typeface="Times New Roman" pitchFamily="18" charset="0"/>
                  <a:ea typeface="Calibri" pitchFamily="34" charset="0"/>
                  <a:cs typeface="Times New Roman" pitchFamily="18" charset="0"/>
                </a:rPr>
                <a:t>Làm báo cáo kết quả trải nghiệm</a:t>
              </a:r>
            </a:p>
          </p:txBody>
        </p:sp>
        <p:sp>
          <p:nvSpPr>
            <p:cNvPr id="41990" name="AutoShape 74"/>
            <p:cNvSpPr>
              <a:spLocks noChangeArrowheads="1"/>
            </p:cNvSpPr>
            <p:nvPr/>
          </p:nvSpPr>
          <p:spPr bwMode="auto">
            <a:xfrm>
              <a:off x="4245" y="6598"/>
              <a:ext cx="3402" cy="1140"/>
            </a:xfrm>
            <a:prstGeom prst="roundRect">
              <a:avLst>
                <a:gd name="adj" fmla="val 16667"/>
              </a:avLst>
            </a:prstGeom>
            <a:solidFill>
              <a:srgbClr val="548DD4"/>
            </a:solidFill>
            <a:ln w="9525">
              <a:solidFill>
                <a:srgbClr val="000000"/>
              </a:solidFill>
              <a:round/>
              <a:headEnd/>
              <a:tailEnd/>
            </a:ln>
          </p:spPr>
          <p:txBody>
            <a:bodyPr lIns="0" tIns="0" rIns="0" bIns="0"/>
            <a:lstStyle/>
            <a:p>
              <a:pPr algn="ctr"/>
              <a:r>
                <a:rPr lang="en-US" sz="1400" b="1">
                  <a:latin typeface="Times New Roman" pitchFamily="18" charset="0"/>
                  <a:ea typeface="Calibri" pitchFamily="34" charset="0"/>
                  <a:cs typeface="Times New Roman" pitchFamily="18" charset="0"/>
                </a:rPr>
                <a:t>Học sinh</a:t>
              </a:r>
              <a:endParaRPr lang="en-US" sz="1400">
                <a:latin typeface="Times New Roman" pitchFamily="18" charset="0"/>
                <a:ea typeface="Calibri" pitchFamily="34" charset="0"/>
                <a:cs typeface="Times New Roman" pitchFamily="18" charset="0"/>
              </a:endParaRPr>
            </a:p>
            <a:p>
              <a:pPr algn="ctr" eaLnBrk="0" hangingPunct="0"/>
              <a:r>
                <a:rPr lang="en-US" sz="1200">
                  <a:latin typeface="Times New Roman" pitchFamily="18" charset="0"/>
                  <a:ea typeface="Calibri" pitchFamily="34" charset="0"/>
                  <a:cs typeface="Times New Roman" pitchFamily="18" charset="0"/>
                </a:rPr>
                <a:t>Trình bày, thảo luận tập thể các báo cáo trải nghiệm</a:t>
              </a:r>
            </a:p>
          </p:txBody>
        </p:sp>
        <p:sp>
          <p:nvSpPr>
            <p:cNvPr id="41991" name="AutoShape 73"/>
            <p:cNvSpPr>
              <a:spLocks noChangeArrowheads="1"/>
            </p:cNvSpPr>
            <p:nvPr/>
          </p:nvSpPr>
          <p:spPr bwMode="auto">
            <a:xfrm>
              <a:off x="3929" y="8775"/>
              <a:ext cx="4398" cy="1139"/>
            </a:xfrm>
            <a:prstGeom prst="roundRect">
              <a:avLst>
                <a:gd name="adj" fmla="val 16667"/>
              </a:avLst>
            </a:prstGeom>
            <a:solidFill>
              <a:srgbClr val="548DD4"/>
            </a:solidFill>
            <a:ln w="9525">
              <a:solidFill>
                <a:srgbClr val="000000"/>
              </a:solidFill>
              <a:round/>
              <a:headEnd/>
              <a:tailEnd/>
            </a:ln>
          </p:spPr>
          <p:txBody>
            <a:bodyPr lIns="0" tIns="0" rIns="0" bIns="0"/>
            <a:lstStyle/>
            <a:p>
              <a:pPr algn="ctr"/>
              <a:r>
                <a:rPr lang="en-US" sz="1400" b="1">
                  <a:latin typeface="Times New Roman" pitchFamily="18" charset="0"/>
                  <a:ea typeface="Calibri" pitchFamily="34" charset="0"/>
                  <a:cs typeface="Times New Roman" pitchFamily="18" charset="0"/>
                </a:rPr>
                <a:t>Học sinh</a:t>
              </a:r>
              <a:endParaRPr lang="en-US" sz="1400">
                <a:latin typeface="Times New Roman" pitchFamily="18" charset="0"/>
                <a:ea typeface="Calibri" pitchFamily="34" charset="0"/>
                <a:cs typeface="Times New Roman" pitchFamily="18" charset="0"/>
              </a:endParaRPr>
            </a:p>
            <a:p>
              <a:pPr algn="ctr" eaLnBrk="0" hangingPunct="0"/>
              <a:r>
                <a:rPr lang="en-US" sz="1400">
                  <a:latin typeface="Times New Roman" pitchFamily="18" charset="0"/>
                  <a:ea typeface="Calibri" pitchFamily="34" charset="0"/>
                  <a:cs typeface="Times New Roman" pitchFamily="18" charset="0"/>
                </a:rPr>
                <a:t>Kết luận, thể chế hóa kiến thức thu được qua trải nghiệm</a:t>
              </a:r>
            </a:p>
          </p:txBody>
        </p:sp>
        <p:sp>
          <p:nvSpPr>
            <p:cNvPr id="41992" name="Oval 9"/>
            <p:cNvSpPr>
              <a:spLocks noChangeArrowheads="1"/>
            </p:cNvSpPr>
            <p:nvPr/>
          </p:nvSpPr>
          <p:spPr bwMode="auto">
            <a:xfrm>
              <a:off x="2486" y="10354"/>
              <a:ext cx="2120" cy="1956"/>
            </a:xfrm>
            <a:prstGeom prst="ellipse">
              <a:avLst/>
            </a:prstGeom>
            <a:solidFill>
              <a:srgbClr val="FABF8F"/>
            </a:solidFill>
            <a:ln w="9525">
              <a:solidFill>
                <a:srgbClr val="000000"/>
              </a:solidFill>
              <a:round/>
              <a:headEnd/>
              <a:tailEnd/>
            </a:ln>
          </p:spPr>
          <p:txBody>
            <a:bodyPr lIns="0" tIns="0" rIns="0" bIns="0"/>
            <a:lstStyle/>
            <a:p>
              <a:pPr algn="ctr"/>
              <a:r>
                <a:rPr lang="en-US" sz="1600" b="1">
                  <a:latin typeface="Times New Roman" pitchFamily="18" charset="0"/>
                  <a:ea typeface="Calibri" pitchFamily="34" charset="0"/>
                  <a:cs typeface="Times New Roman" pitchFamily="18" charset="0"/>
                </a:rPr>
                <a:t>Kiến thức môn học, bài học thu được</a:t>
              </a:r>
              <a:endParaRPr lang="en-US" sz="1600">
                <a:latin typeface="Times New Roman" pitchFamily="18" charset="0"/>
                <a:ea typeface="Calibri" pitchFamily="34" charset="0"/>
                <a:cs typeface="Times New Roman" pitchFamily="18" charset="0"/>
              </a:endParaRPr>
            </a:p>
          </p:txBody>
        </p:sp>
        <p:sp>
          <p:nvSpPr>
            <p:cNvPr id="41993" name="Oval 10"/>
            <p:cNvSpPr>
              <a:spLocks noChangeArrowheads="1"/>
            </p:cNvSpPr>
            <p:nvPr/>
          </p:nvSpPr>
          <p:spPr bwMode="auto">
            <a:xfrm>
              <a:off x="5055" y="10270"/>
              <a:ext cx="2000" cy="1956"/>
            </a:xfrm>
            <a:prstGeom prst="ellipse">
              <a:avLst/>
            </a:prstGeom>
            <a:solidFill>
              <a:srgbClr val="FABF8F"/>
            </a:solidFill>
            <a:ln w="9525">
              <a:solidFill>
                <a:srgbClr val="000000"/>
              </a:solidFill>
              <a:round/>
              <a:headEnd/>
              <a:tailEnd/>
            </a:ln>
          </p:spPr>
          <p:txBody>
            <a:bodyPr lIns="0" tIns="0" rIns="0" bIns="0"/>
            <a:lstStyle/>
            <a:p>
              <a:pPr algn="ctr"/>
              <a:r>
                <a:rPr lang="en-US" sz="1600" b="1">
                  <a:latin typeface="Times New Roman" pitchFamily="18" charset="0"/>
                  <a:ea typeface="Calibri" pitchFamily="34" charset="0"/>
                  <a:cs typeface="Times New Roman" pitchFamily="18" charset="0"/>
                </a:rPr>
                <a:t>Tổ chức trải nghiệm, hoạt động nhóm</a:t>
              </a:r>
              <a:endParaRPr lang="en-US" sz="1600">
                <a:latin typeface="Times New Roman" pitchFamily="18" charset="0"/>
                <a:ea typeface="Calibri" pitchFamily="34" charset="0"/>
                <a:cs typeface="Times New Roman" pitchFamily="18" charset="0"/>
              </a:endParaRPr>
            </a:p>
          </p:txBody>
        </p:sp>
        <p:sp>
          <p:nvSpPr>
            <p:cNvPr id="41994" name="Oval 11"/>
            <p:cNvSpPr>
              <a:spLocks noChangeArrowheads="1"/>
            </p:cNvSpPr>
            <p:nvPr/>
          </p:nvSpPr>
          <p:spPr bwMode="auto">
            <a:xfrm>
              <a:off x="7796" y="10380"/>
              <a:ext cx="2000" cy="1956"/>
            </a:xfrm>
            <a:prstGeom prst="ellipse">
              <a:avLst/>
            </a:prstGeom>
            <a:solidFill>
              <a:srgbClr val="FABF8F"/>
            </a:solidFill>
            <a:ln w="9525">
              <a:solidFill>
                <a:srgbClr val="000000"/>
              </a:solidFill>
              <a:round/>
              <a:headEnd/>
              <a:tailEnd/>
            </a:ln>
          </p:spPr>
          <p:txBody>
            <a:bodyPr lIns="0" tIns="0" rIns="0" bIns="0"/>
            <a:lstStyle/>
            <a:p>
              <a:pPr algn="ctr"/>
              <a:r>
                <a:rPr lang="en-US" sz="1600" b="1">
                  <a:latin typeface="Times New Roman" pitchFamily="18" charset="0"/>
                  <a:ea typeface="Calibri" pitchFamily="34" charset="0"/>
                  <a:cs typeface="Times New Roman" pitchFamily="18" charset="0"/>
                </a:rPr>
                <a:t>Kinh nghiệm, thực tiễn, trải nghiệm</a:t>
              </a:r>
              <a:endParaRPr lang="en-US" sz="1600">
                <a:latin typeface="Times New Roman" pitchFamily="18" charset="0"/>
                <a:ea typeface="Calibri" pitchFamily="34" charset="0"/>
                <a:cs typeface="Times New Roman" pitchFamily="18" charset="0"/>
              </a:endParaRPr>
            </a:p>
          </p:txBody>
        </p:sp>
        <p:sp>
          <p:nvSpPr>
            <p:cNvPr id="41995" name="Rectangle 12"/>
            <p:cNvSpPr>
              <a:spLocks noChangeArrowheads="1"/>
            </p:cNvSpPr>
            <p:nvPr/>
          </p:nvSpPr>
          <p:spPr bwMode="auto">
            <a:xfrm>
              <a:off x="4710" y="13493"/>
              <a:ext cx="2835" cy="869"/>
            </a:xfrm>
            <a:prstGeom prst="rect">
              <a:avLst/>
            </a:prstGeom>
            <a:solidFill>
              <a:srgbClr val="F79646"/>
            </a:solidFill>
            <a:ln w="9525">
              <a:solidFill>
                <a:srgbClr val="000000"/>
              </a:solidFill>
              <a:miter lim="800000"/>
              <a:headEnd/>
              <a:tailEnd/>
            </a:ln>
          </p:spPr>
          <p:txBody>
            <a:bodyPr/>
            <a:lstStyle/>
            <a:p>
              <a:pPr algn="ctr"/>
              <a:r>
                <a:rPr lang="en-US" sz="1400" b="1">
                  <a:latin typeface="Times New Roman" pitchFamily="18" charset="0"/>
                  <a:ea typeface="Calibri" pitchFamily="34" charset="0"/>
                  <a:cs typeface="Times New Roman" pitchFamily="18" charset="0"/>
                </a:rPr>
                <a:t>Giáo viên</a:t>
              </a:r>
              <a:endParaRPr lang="en-US" sz="1400">
                <a:latin typeface="Times New Roman" pitchFamily="18" charset="0"/>
                <a:ea typeface="Calibri" pitchFamily="34" charset="0"/>
                <a:cs typeface="Times New Roman" pitchFamily="18" charset="0"/>
              </a:endParaRPr>
            </a:p>
            <a:p>
              <a:pPr algn="ctr" eaLnBrk="0" hangingPunct="0"/>
              <a:r>
                <a:rPr lang="en-US" sz="1400">
                  <a:latin typeface="Times New Roman" pitchFamily="18" charset="0"/>
                  <a:ea typeface="Calibri" pitchFamily="34" charset="0"/>
                  <a:cs typeface="Times New Roman" pitchFamily="18" charset="0"/>
                </a:rPr>
                <a:t>Đánh giá</a:t>
              </a:r>
            </a:p>
          </p:txBody>
        </p:sp>
        <p:sp>
          <p:nvSpPr>
            <p:cNvPr id="41996" name="AutoShape 68"/>
            <p:cNvSpPr>
              <a:spLocks noChangeArrowheads="1"/>
            </p:cNvSpPr>
            <p:nvPr/>
          </p:nvSpPr>
          <p:spPr bwMode="auto">
            <a:xfrm rot="3178316">
              <a:off x="3625" y="12715"/>
              <a:ext cx="1659" cy="194"/>
            </a:xfrm>
            <a:prstGeom prst="leftArrow">
              <a:avLst>
                <a:gd name="adj1" fmla="val 50000"/>
                <a:gd name="adj2" fmla="val 213789"/>
              </a:avLst>
            </a:prstGeom>
            <a:solidFill>
              <a:srgbClr val="C6D9F1"/>
            </a:solidFill>
            <a:ln w="9525">
              <a:solidFill>
                <a:srgbClr val="000000"/>
              </a:solidFill>
              <a:miter lim="800000"/>
              <a:headEnd/>
              <a:tailEnd/>
            </a:ln>
          </p:spPr>
          <p:txBody>
            <a:bodyPr/>
            <a:lstStyle/>
            <a:p>
              <a:endParaRPr lang="vi-VN" sz="1600">
                <a:latin typeface="Times New Roman" pitchFamily="18" charset="0"/>
                <a:cs typeface="Times New Roman" pitchFamily="18" charset="0"/>
              </a:endParaRPr>
            </a:p>
          </p:txBody>
        </p:sp>
        <p:sp>
          <p:nvSpPr>
            <p:cNvPr id="41997" name="AutoShape 67"/>
            <p:cNvSpPr>
              <a:spLocks noChangeArrowheads="1"/>
            </p:cNvSpPr>
            <p:nvPr/>
          </p:nvSpPr>
          <p:spPr bwMode="auto">
            <a:xfrm rot="-5400000">
              <a:off x="5444" y="12678"/>
              <a:ext cx="1391" cy="230"/>
            </a:xfrm>
            <a:prstGeom prst="rightArrow">
              <a:avLst>
                <a:gd name="adj1" fmla="val 50000"/>
                <a:gd name="adj2" fmla="val 151196"/>
              </a:avLst>
            </a:prstGeom>
            <a:solidFill>
              <a:srgbClr val="C6D9F1"/>
            </a:solidFill>
            <a:ln w="9525">
              <a:solidFill>
                <a:srgbClr val="000000"/>
              </a:solidFill>
              <a:miter lim="800000"/>
              <a:headEnd/>
              <a:tailEnd/>
            </a:ln>
          </p:spPr>
          <p:txBody>
            <a:bodyPr/>
            <a:lstStyle/>
            <a:p>
              <a:endParaRPr lang="vi-VN" sz="1600">
                <a:latin typeface="Times New Roman" pitchFamily="18" charset="0"/>
                <a:cs typeface="Times New Roman" pitchFamily="18" charset="0"/>
              </a:endParaRPr>
            </a:p>
          </p:txBody>
        </p:sp>
        <p:sp>
          <p:nvSpPr>
            <p:cNvPr id="41998" name="AutoShape 66"/>
            <p:cNvSpPr>
              <a:spLocks noChangeArrowheads="1"/>
            </p:cNvSpPr>
            <p:nvPr/>
          </p:nvSpPr>
          <p:spPr bwMode="auto">
            <a:xfrm rot="-2715990">
              <a:off x="6932" y="12752"/>
              <a:ext cx="1916" cy="200"/>
            </a:xfrm>
            <a:prstGeom prst="rightArrow">
              <a:avLst>
                <a:gd name="adj1" fmla="val 50000"/>
                <a:gd name="adj2" fmla="val 239500"/>
              </a:avLst>
            </a:prstGeom>
            <a:solidFill>
              <a:srgbClr val="C6D9F1"/>
            </a:solidFill>
            <a:ln w="9525">
              <a:solidFill>
                <a:srgbClr val="000000"/>
              </a:solidFill>
              <a:miter lim="800000"/>
              <a:headEnd/>
              <a:tailEnd/>
            </a:ln>
          </p:spPr>
          <p:txBody>
            <a:bodyPr/>
            <a:lstStyle/>
            <a:p>
              <a:endParaRPr lang="vi-VN" sz="1600">
                <a:latin typeface="Times New Roman" pitchFamily="18" charset="0"/>
                <a:cs typeface="Times New Roman" pitchFamily="18" charset="0"/>
              </a:endParaRPr>
            </a:p>
          </p:txBody>
        </p:sp>
        <p:sp>
          <p:nvSpPr>
            <p:cNvPr id="41999" name="Oval 16"/>
            <p:cNvSpPr>
              <a:spLocks noChangeArrowheads="1"/>
            </p:cNvSpPr>
            <p:nvPr/>
          </p:nvSpPr>
          <p:spPr bwMode="auto">
            <a:xfrm>
              <a:off x="3337" y="12636"/>
              <a:ext cx="1871" cy="567"/>
            </a:xfrm>
            <a:prstGeom prst="ellipse">
              <a:avLst/>
            </a:prstGeom>
            <a:solidFill>
              <a:srgbClr val="FABF8F"/>
            </a:solidFill>
            <a:ln w="9525">
              <a:solidFill>
                <a:srgbClr val="000000"/>
              </a:solidFill>
              <a:round/>
              <a:headEnd/>
              <a:tailEnd/>
            </a:ln>
          </p:spPr>
          <p:txBody>
            <a:bodyPr/>
            <a:lstStyle/>
            <a:p>
              <a:pPr algn="ctr"/>
              <a:r>
                <a:rPr lang="en-US" sz="1600" b="1">
                  <a:latin typeface="Times New Roman" pitchFamily="18" charset="0"/>
                  <a:ea typeface="Calibri" pitchFamily="34" charset="0"/>
                  <a:cs typeface="Times New Roman" pitchFamily="18" charset="0"/>
                </a:rPr>
                <a:t>Kiến thức</a:t>
              </a:r>
            </a:p>
          </p:txBody>
        </p:sp>
        <p:sp>
          <p:nvSpPr>
            <p:cNvPr id="42000" name="Oval 17"/>
            <p:cNvSpPr>
              <a:spLocks noChangeArrowheads="1"/>
            </p:cNvSpPr>
            <p:nvPr/>
          </p:nvSpPr>
          <p:spPr bwMode="auto">
            <a:xfrm>
              <a:off x="5241" y="12768"/>
              <a:ext cx="1814" cy="587"/>
            </a:xfrm>
            <a:prstGeom prst="ellipse">
              <a:avLst/>
            </a:prstGeom>
            <a:solidFill>
              <a:srgbClr val="FABF8F"/>
            </a:solidFill>
            <a:ln w="9525">
              <a:solidFill>
                <a:srgbClr val="000000"/>
              </a:solidFill>
              <a:round/>
              <a:headEnd/>
              <a:tailEnd/>
            </a:ln>
          </p:spPr>
          <p:txBody>
            <a:bodyPr/>
            <a:lstStyle/>
            <a:p>
              <a:pPr algn="ctr"/>
              <a:r>
                <a:rPr lang="en-US" sz="1600" b="1">
                  <a:latin typeface="Times New Roman" pitchFamily="18" charset="0"/>
                  <a:ea typeface="Calibri" pitchFamily="34" charset="0"/>
                  <a:cs typeface="Times New Roman" pitchFamily="18" charset="0"/>
                </a:rPr>
                <a:t>Năng lực</a:t>
              </a:r>
            </a:p>
          </p:txBody>
        </p:sp>
        <p:sp>
          <p:nvSpPr>
            <p:cNvPr id="42001" name="Oval 18"/>
            <p:cNvSpPr>
              <a:spLocks noChangeArrowheads="1"/>
            </p:cNvSpPr>
            <p:nvPr/>
          </p:nvSpPr>
          <p:spPr bwMode="auto">
            <a:xfrm>
              <a:off x="7139" y="12736"/>
              <a:ext cx="1587" cy="567"/>
            </a:xfrm>
            <a:prstGeom prst="ellipse">
              <a:avLst/>
            </a:prstGeom>
            <a:solidFill>
              <a:srgbClr val="FABF8F"/>
            </a:solidFill>
            <a:ln w="9525">
              <a:solidFill>
                <a:srgbClr val="000000"/>
              </a:solidFill>
              <a:round/>
              <a:headEnd/>
              <a:tailEnd/>
            </a:ln>
          </p:spPr>
          <p:txBody>
            <a:bodyPr/>
            <a:lstStyle/>
            <a:p>
              <a:pPr algn="ctr"/>
              <a:r>
                <a:rPr lang="en-US" sz="1600" b="1">
                  <a:latin typeface="Times New Roman" pitchFamily="18" charset="0"/>
                  <a:ea typeface="Calibri" pitchFamily="34" charset="0"/>
                  <a:cs typeface="Times New Roman" pitchFamily="18" charset="0"/>
                </a:rPr>
                <a:t>Kĩ năng</a:t>
              </a:r>
            </a:p>
          </p:txBody>
        </p:sp>
        <p:sp>
          <p:nvSpPr>
            <p:cNvPr id="42002" name="AutoShape 62"/>
            <p:cNvSpPr>
              <a:spLocks noChangeArrowheads="1"/>
            </p:cNvSpPr>
            <p:nvPr/>
          </p:nvSpPr>
          <p:spPr bwMode="auto">
            <a:xfrm>
              <a:off x="5950" y="9924"/>
              <a:ext cx="305" cy="370"/>
            </a:xfrm>
            <a:prstGeom prst="downArrow">
              <a:avLst>
                <a:gd name="adj1" fmla="val 50000"/>
                <a:gd name="adj2" fmla="val 30328"/>
              </a:avLst>
            </a:prstGeom>
            <a:solidFill>
              <a:srgbClr val="C6D9F1"/>
            </a:solidFill>
            <a:ln w="9525">
              <a:solidFill>
                <a:srgbClr val="000000"/>
              </a:solidFill>
              <a:miter lim="800000"/>
              <a:headEnd/>
              <a:tailEnd/>
            </a:ln>
          </p:spPr>
          <p:txBody>
            <a:bodyPr vert="eaVert"/>
            <a:lstStyle/>
            <a:p>
              <a:endParaRPr lang="vi-VN" sz="1600">
                <a:latin typeface="Times New Roman" pitchFamily="18" charset="0"/>
                <a:cs typeface="Times New Roman" pitchFamily="18" charset="0"/>
              </a:endParaRPr>
            </a:p>
          </p:txBody>
        </p:sp>
        <p:sp>
          <p:nvSpPr>
            <p:cNvPr id="42003" name="AutoShape 61"/>
            <p:cNvSpPr>
              <a:spLocks noChangeArrowheads="1"/>
            </p:cNvSpPr>
            <p:nvPr/>
          </p:nvSpPr>
          <p:spPr bwMode="auto">
            <a:xfrm rot="2967091">
              <a:off x="3591" y="9916"/>
              <a:ext cx="386" cy="489"/>
            </a:xfrm>
            <a:prstGeom prst="downArrow">
              <a:avLst>
                <a:gd name="adj1" fmla="val 50000"/>
                <a:gd name="adj2" fmla="val 71318"/>
              </a:avLst>
            </a:prstGeom>
            <a:solidFill>
              <a:srgbClr val="C6D9F1"/>
            </a:solidFill>
            <a:ln w="9525">
              <a:solidFill>
                <a:srgbClr val="000000"/>
              </a:solidFill>
              <a:miter lim="800000"/>
              <a:headEnd/>
              <a:tailEnd/>
            </a:ln>
          </p:spPr>
          <p:txBody>
            <a:bodyPr vert="eaVert"/>
            <a:lstStyle/>
            <a:p>
              <a:endParaRPr lang="vi-VN" sz="1600">
                <a:latin typeface="Times New Roman" pitchFamily="18" charset="0"/>
                <a:cs typeface="Times New Roman" pitchFamily="18" charset="0"/>
              </a:endParaRPr>
            </a:p>
          </p:txBody>
        </p:sp>
        <p:sp>
          <p:nvSpPr>
            <p:cNvPr id="42004" name="AutoShape 60"/>
            <p:cNvSpPr>
              <a:spLocks noChangeArrowheads="1"/>
            </p:cNvSpPr>
            <p:nvPr/>
          </p:nvSpPr>
          <p:spPr bwMode="auto">
            <a:xfrm rot="-2763792">
              <a:off x="8330" y="9908"/>
              <a:ext cx="324" cy="510"/>
            </a:xfrm>
            <a:prstGeom prst="downArrow">
              <a:avLst>
                <a:gd name="adj1" fmla="val 50000"/>
                <a:gd name="adj2" fmla="val 102490"/>
              </a:avLst>
            </a:prstGeom>
            <a:solidFill>
              <a:srgbClr val="C6D9F1"/>
            </a:solidFill>
            <a:ln w="9525">
              <a:solidFill>
                <a:srgbClr val="000000"/>
              </a:solidFill>
              <a:miter lim="800000"/>
              <a:headEnd/>
              <a:tailEnd/>
            </a:ln>
          </p:spPr>
          <p:txBody>
            <a:bodyPr vert="eaVert"/>
            <a:lstStyle/>
            <a:p>
              <a:endParaRPr lang="vi-VN" sz="1600">
                <a:latin typeface="Times New Roman" pitchFamily="18" charset="0"/>
                <a:cs typeface="Times New Roman" pitchFamily="18" charset="0"/>
              </a:endParaRPr>
            </a:p>
          </p:txBody>
        </p:sp>
        <p:sp>
          <p:nvSpPr>
            <p:cNvPr id="42005" name="Rectangle 22"/>
            <p:cNvSpPr>
              <a:spLocks noChangeArrowheads="1"/>
            </p:cNvSpPr>
            <p:nvPr/>
          </p:nvSpPr>
          <p:spPr bwMode="auto">
            <a:xfrm>
              <a:off x="7765" y="2844"/>
              <a:ext cx="850" cy="680"/>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Giáo viên</a:t>
              </a:r>
            </a:p>
          </p:txBody>
        </p:sp>
        <p:sp>
          <p:nvSpPr>
            <p:cNvPr id="42006" name="Rectangle 23"/>
            <p:cNvSpPr>
              <a:spLocks noChangeArrowheads="1"/>
            </p:cNvSpPr>
            <p:nvPr/>
          </p:nvSpPr>
          <p:spPr bwMode="auto">
            <a:xfrm>
              <a:off x="8815" y="2844"/>
              <a:ext cx="850" cy="680"/>
            </a:xfrm>
            <a:prstGeom prst="rect">
              <a:avLst/>
            </a:prstGeom>
            <a:solidFill>
              <a:srgbClr val="974706"/>
            </a:solidFill>
            <a:ln w="9525">
              <a:solidFill>
                <a:srgbClr val="000000"/>
              </a:solidFill>
              <a:miter lim="800000"/>
              <a:headEnd/>
              <a:tailEnd/>
            </a:ln>
          </p:spPr>
          <p:txBody>
            <a:bodyPr lIns="0" tIns="0" rIns="0" bIns="0"/>
            <a:lstStyle/>
            <a:p>
              <a:pPr algn="ctr"/>
              <a:r>
                <a:rPr lang="en-US" sz="1400">
                  <a:solidFill>
                    <a:schemeClr val="bg1"/>
                  </a:solidFill>
                  <a:latin typeface="Times New Roman" pitchFamily="18" charset="0"/>
                  <a:ea typeface="Calibri" pitchFamily="34" charset="0"/>
                  <a:cs typeface="Times New Roman" pitchFamily="18" charset="0"/>
                </a:rPr>
                <a:t>Phụ huynh</a:t>
              </a:r>
            </a:p>
          </p:txBody>
        </p:sp>
        <p:sp>
          <p:nvSpPr>
            <p:cNvPr id="42007" name="Rectangle 24"/>
            <p:cNvSpPr>
              <a:spLocks noChangeArrowheads="1"/>
            </p:cNvSpPr>
            <p:nvPr/>
          </p:nvSpPr>
          <p:spPr bwMode="auto">
            <a:xfrm>
              <a:off x="9686" y="2844"/>
              <a:ext cx="1119" cy="680"/>
            </a:xfrm>
            <a:prstGeom prst="rect">
              <a:avLst/>
            </a:prstGeom>
            <a:solidFill>
              <a:srgbClr val="974706"/>
            </a:solidFill>
            <a:ln w="9525">
              <a:solidFill>
                <a:srgbClr val="000000"/>
              </a:solidFill>
              <a:miter lim="800000"/>
              <a:headEnd/>
              <a:tailEnd/>
            </a:ln>
          </p:spPr>
          <p:txBody>
            <a:bodyPr lIns="0" tIns="0" rIns="0" bIns="0"/>
            <a:lstStyle/>
            <a:p>
              <a:pPr algn="ctr"/>
              <a:r>
                <a:rPr lang="en-US" sz="1400">
                  <a:solidFill>
                    <a:schemeClr val="bg1"/>
                  </a:solidFill>
                  <a:latin typeface="Times New Roman" pitchFamily="18" charset="0"/>
                  <a:ea typeface="Calibri" pitchFamily="34" charset="0"/>
                  <a:cs typeface="Times New Roman" pitchFamily="18" charset="0"/>
                </a:rPr>
                <a:t>Quản lí Cơ sở</a:t>
              </a:r>
            </a:p>
          </p:txBody>
        </p:sp>
        <p:sp>
          <p:nvSpPr>
            <p:cNvPr id="42008" name="Rectangle 25"/>
            <p:cNvSpPr>
              <a:spLocks noChangeArrowheads="1"/>
            </p:cNvSpPr>
            <p:nvPr/>
          </p:nvSpPr>
          <p:spPr bwMode="auto">
            <a:xfrm>
              <a:off x="1210" y="2865"/>
              <a:ext cx="850" cy="680"/>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Cá nhân</a:t>
              </a:r>
            </a:p>
          </p:txBody>
        </p:sp>
        <p:sp>
          <p:nvSpPr>
            <p:cNvPr id="42009" name="Rectangle 26"/>
            <p:cNvSpPr>
              <a:spLocks noChangeArrowheads="1"/>
            </p:cNvSpPr>
            <p:nvPr/>
          </p:nvSpPr>
          <p:spPr bwMode="auto">
            <a:xfrm>
              <a:off x="2200" y="2865"/>
              <a:ext cx="850" cy="680"/>
            </a:xfrm>
            <a:prstGeom prst="rect">
              <a:avLst/>
            </a:prstGeom>
            <a:solidFill>
              <a:srgbClr val="974706"/>
            </a:solidFill>
            <a:ln w="9525">
              <a:solidFill>
                <a:srgbClr val="000000"/>
              </a:solidFill>
              <a:miter lim="800000"/>
              <a:headEnd/>
              <a:tailEnd/>
            </a:ln>
          </p:spPr>
          <p:txBody>
            <a:bodyPr lIns="0" tIns="0" rIns="0" bIns="0"/>
            <a:lstStyle/>
            <a:p>
              <a:pPr algn="ctr"/>
              <a:r>
                <a:rPr lang="en-US" sz="1400">
                  <a:solidFill>
                    <a:schemeClr val="bg1"/>
                  </a:solidFill>
                  <a:latin typeface="Times New Roman" pitchFamily="18" charset="0"/>
                  <a:ea typeface="Calibri" pitchFamily="34" charset="0"/>
                  <a:cs typeface="Times New Roman" pitchFamily="18" charset="0"/>
                </a:rPr>
                <a:t>Theo nhóm</a:t>
              </a:r>
            </a:p>
          </p:txBody>
        </p:sp>
        <p:sp>
          <p:nvSpPr>
            <p:cNvPr id="42010" name="Rectangle 27"/>
            <p:cNvSpPr>
              <a:spLocks noChangeArrowheads="1"/>
            </p:cNvSpPr>
            <p:nvPr/>
          </p:nvSpPr>
          <p:spPr bwMode="auto">
            <a:xfrm>
              <a:off x="3245" y="2865"/>
              <a:ext cx="850" cy="680"/>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Theo lớp</a:t>
              </a:r>
            </a:p>
          </p:txBody>
        </p:sp>
        <p:sp>
          <p:nvSpPr>
            <p:cNvPr id="42011" name="Rectangle 28"/>
            <p:cNvSpPr>
              <a:spLocks noChangeArrowheads="1"/>
            </p:cNvSpPr>
            <p:nvPr/>
          </p:nvSpPr>
          <p:spPr bwMode="auto">
            <a:xfrm>
              <a:off x="7770" y="2182"/>
              <a:ext cx="2490"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600">
                  <a:latin typeface="Times New Roman" pitchFamily="18" charset="0"/>
                  <a:ea typeface="Calibri" pitchFamily="34" charset="0"/>
                  <a:cs typeface="Times New Roman" pitchFamily="18" charset="0"/>
                </a:rPr>
                <a:t>Có người hướng dẫn</a:t>
              </a:r>
            </a:p>
          </p:txBody>
        </p:sp>
        <p:cxnSp>
          <p:nvCxnSpPr>
            <p:cNvPr id="42012" name="AutoShape 52"/>
            <p:cNvCxnSpPr>
              <a:cxnSpLocks noChangeShapeType="1"/>
            </p:cNvCxnSpPr>
            <p:nvPr/>
          </p:nvCxnSpPr>
          <p:spPr bwMode="auto">
            <a:xfrm>
              <a:off x="7617" y="2550"/>
              <a:ext cx="2643"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2013" name="Rectangle 30"/>
            <p:cNvSpPr>
              <a:spLocks noChangeArrowheads="1"/>
            </p:cNvSpPr>
            <p:nvPr/>
          </p:nvSpPr>
          <p:spPr bwMode="auto">
            <a:xfrm>
              <a:off x="1575" y="2138"/>
              <a:ext cx="2550"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600">
                  <a:latin typeface="Times New Roman" pitchFamily="18" charset="0"/>
                  <a:ea typeface="Calibri" pitchFamily="34" charset="0"/>
                  <a:cs typeface="Times New Roman" pitchFamily="18" charset="0"/>
                </a:rPr>
                <a:t>Không có người hướng dẫn</a:t>
              </a:r>
            </a:p>
          </p:txBody>
        </p:sp>
        <p:cxnSp>
          <p:nvCxnSpPr>
            <p:cNvPr id="42014" name="AutoShape 50"/>
            <p:cNvCxnSpPr>
              <a:cxnSpLocks noChangeShapeType="1"/>
            </p:cNvCxnSpPr>
            <p:nvPr/>
          </p:nvCxnSpPr>
          <p:spPr bwMode="auto">
            <a:xfrm>
              <a:off x="1528" y="2549"/>
              <a:ext cx="2687"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15" name="AutoShape 49"/>
            <p:cNvCxnSpPr>
              <a:cxnSpLocks noChangeShapeType="1"/>
            </p:cNvCxnSpPr>
            <p:nvPr/>
          </p:nvCxnSpPr>
          <p:spPr bwMode="auto">
            <a:xfrm>
              <a:off x="1528" y="2550"/>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16" name="AutoShape 48"/>
            <p:cNvCxnSpPr>
              <a:cxnSpLocks noChangeShapeType="1"/>
            </p:cNvCxnSpPr>
            <p:nvPr/>
          </p:nvCxnSpPr>
          <p:spPr bwMode="auto">
            <a:xfrm flipV="1">
              <a:off x="2655" y="2550"/>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17" name="AutoShape 47"/>
            <p:cNvCxnSpPr>
              <a:cxnSpLocks noChangeShapeType="1"/>
            </p:cNvCxnSpPr>
            <p:nvPr/>
          </p:nvCxnSpPr>
          <p:spPr bwMode="auto">
            <a:xfrm flipV="1">
              <a:off x="3660" y="2550"/>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18" name="AutoShape 46"/>
            <p:cNvCxnSpPr>
              <a:cxnSpLocks noChangeShapeType="1"/>
            </p:cNvCxnSpPr>
            <p:nvPr/>
          </p:nvCxnSpPr>
          <p:spPr bwMode="auto">
            <a:xfrm flipV="1">
              <a:off x="8175" y="2549"/>
              <a:ext cx="0" cy="28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19" name="AutoShape 45"/>
            <p:cNvCxnSpPr>
              <a:cxnSpLocks noChangeShapeType="1"/>
            </p:cNvCxnSpPr>
            <p:nvPr/>
          </p:nvCxnSpPr>
          <p:spPr bwMode="auto">
            <a:xfrm flipV="1">
              <a:off x="9240" y="2549"/>
              <a:ext cx="0" cy="28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20" name="AutoShape 44"/>
            <p:cNvCxnSpPr>
              <a:cxnSpLocks noChangeShapeType="1"/>
            </p:cNvCxnSpPr>
            <p:nvPr/>
          </p:nvCxnSpPr>
          <p:spPr bwMode="auto">
            <a:xfrm>
              <a:off x="10260" y="2550"/>
              <a:ext cx="0" cy="28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2021" name="Rectangle 38"/>
            <p:cNvSpPr>
              <a:spLocks noChangeArrowheads="1"/>
            </p:cNvSpPr>
            <p:nvPr/>
          </p:nvSpPr>
          <p:spPr bwMode="auto">
            <a:xfrm>
              <a:off x="7765" y="4734"/>
              <a:ext cx="850" cy="790"/>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Kiến thức</a:t>
              </a:r>
            </a:p>
          </p:txBody>
        </p:sp>
        <p:sp>
          <p:nvSpPr>
            <p:cNvPr id="42022" name="Rectangle 39"/>
            <p:cNvSpPr>
              <a:spLocks noChangeArrowheads="1"/>
            </p:cNvSpPr>
            <p:nvPr/>
          </p:nvSpPr>
          <p:spPr bwMode="auto">
            <a:xfrm>
              <a:off x="8815" y="4734"/>
              <a:ext cx="850" cy="790"/>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Cảm xúc</a:t>
              </a:r>
            </a:p>
          </p:txBody>
        </p:sp>
        <p:sp>
          <p:nvSpPr>
            <p:cNvPr id="42023" name="Rectangle 40"/>
            <p:cNvSpPr>
              <a:spLocks noChangeArrowheads="1"/>
            </p:cNvSpPr>
            <p:nvPr/>
          </p:nvSpPr>
          <p:spPr bwMode="auto">
            <a:xfrm>
              <a:off x="9860" y="4734"/>
              <a:ext cx="940" cy="790"/>
            </a:xfrm>
            <a:prstGeom prst="rect">
              <a:avLst/>
            </a:prstGeom>
            <a:solidFill>
              <a:srgbClr val="974706"/>
            </a:solidFill>
            <a:ln w="9525">
              <a:solidFill>
                <a:srgbClr val="000000"/>
              </a:solidFill>
              <a:miter lim="800000"/>
              <a:headEnd/>
              <a:tailEnd/>
            </a:ln>
          </p:spPr>
          <p:txBody>
            <a:bodyPr lIns="0" tIns="0" rIns="0" bIns="0"/>
            <a:lstStyle/>
            <a:p>
              <a:pPr algn="ctr"/>
              <a:r>
                <a:rPr lang="en-US" sz="1400">
                  <a:solidFill>
                    <a:schemeClr val="bg1"/>
                  </a:solidFill>
                  <a:latin typeface="Times New Roman" pitchFamily="18" charset="0"/>
                  <a:ea typeface="Calibri" pitchFamily="34" charset="0"/>
                  <a:cs typeface="Times New Roman" pitchFamily="18" charset="0"/>
                </a:rPr>
                <a:t>Kinh nghiệm</a:t>
              </a:r>
            </a:p>
          </p:txBody>
        </p:sp>
        <p:sp>
          <p:nvSpPr>
            <p:cNvPr id="42024" name="Rectangle 41"/>
            <p:cNvSpPr>
              <a:spLocks noChangeArrowheads="1"/>
            </p:cNvSpPr>
            <p:nvPr/>
          </p:nvSpPr>
          <p:spPr bwMode="auto">
            <a:xfrm>
              <a:off x="7770" y="4072"/>
              <a:ext cx="2490"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600">
                  <a:latin typeface="Times New Roman" pitchFamily="18" charset="0"/>
                  <a:ea typeface="Calibri" pitchFamily="34" charset="0"/>
                  <a:cs typeface="Times New Roman" pitchFamily="18" charset="0"/>
                </a:rPr>
                <a:t>Theo cá nhân</a:t>
              </a:r>
            </a:p>
          </p:txBody>
        </p:sp>
        <p:cxnSp>
          <p:nvCxnSpPr>
            <p:cNvPr id="42025" name="AutoShape 39"/>
            <p:cNvCxnSpPr>
              <a:cxnSpLocks noChangeShapeType="1"/>
            </p:cNvCxnSpPr>
            <p:nvPr/>
          </p:nvCxnSpPr>
          <p:spPr bwMode="auto">
            <a:xfrm>
              <a:off x="7617" y="4439"/>
              <a:ext cx="2643"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26" name="AutoShape 38"/>
            <p:cNvCxnSpPr>
              <a:cxnSpLocks noChangeShapeType="1"/>
            </p:cNvCxnSpPr>
            <p:nvPr/>
          </p:nvCxnSpPr>
          <p:spPr bwMode="auto">
            <a:xfrm flipV="1">
              <a:off x="8175" y="4439"/>
              <a:ext cx="0" cy="28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27" name="AutoShape 37"/>
            <p:cNvCxnSpPr>
              <a:cxnSpLocks noChangeShapeType="1"/>
            </p:cNvCxnSpPr>
            <p:nvPr/>
          </p:nvCxnSpPr>
          <p:spPr bwMode="auto">
            <a:xfrm flipV="1">
              <a:off x="9240" y="4439"/>
              <a:ext cx="0" cy="28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28" name="AutoShape 36"/>
            <p:cNvCxnSpPr>
              <a:cxnSpLocks noChangeShapeType="1"/>
            </p:cNvCxnSpPr>
            <p:nvPr/>
          </p:nvCxnSpPr>
          <p:spPr bwMode="auto">
            <a:xfrm>
              <a:off x="10260" y="4440"/>
              <a:ext cx="0" cy="28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2029" name="Rectangle 46"/>
            <p:cNvSpPr>
              <a:spLocks noChangeArrowheads="1"/>
            </p:cNvSpPr>
            <p:nvPr/>
          </p:nvSpPr>
          <p:spPr bwMode="auto">
            <a:xfrm>
              <a:off x="1212" y="4770"/>
              <a:ext cx="850" cy="964"/>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Sản phẩm</a:t>
              </a:r>
            </a:p>
          </p:txBody>
        </p:sp>
        <p:sp>
          <p:nvSpPr>
            <p:cNvPr id="42030" name="Rectangle 47"/>
            <p:cNvSpPr>
              <a:spLocks noChangeArrowheads="1"/>
            </p:cNvSpPr>
            <p:nvPr/>
          </p:nvSpPr>
          <p:spPr bwMode="auto">
            <a:xfrm>
              <a:off x="2202" y="4770"/>
              <a:ext cx="850" cy="964"/>
            </a:xfrm>
            <a:prstGeom prst="rect">
              <a:avLst/>
            </a:prstGeom>
            <a:solidFill>
              <a:srgbClr val="974706"/>
            </a:solidFill>
            <a:ln w="9525">
              <a:solidFill>
                <a:srgbClr val="000000"/>
              </a:solidFill>
              <a:miter lim="800000"/>
              <a:headEnd/>
              <a:tailEnd/>
            </a:ln>
          </p:spPr>
          <p:txBody>
            <a:bodyPr lIns="0" tIns="0" rIns="0" bIns="0"/>
            <a:lstStyle/>
            <a:p>
              <a:pPr algn="ctr"/>
              <a:r>
                <a:rPr lang="en-US" sz="1400">
                  <a:solidFill>
                    <a:schemeClr val="bg1"/>
                  </a:solidFill>
                  <a:latin typeface="Times New Roman" pitchFamily="18" charset="0"/>
                  <a:ea typeface="Calibri" pitchFamily="34" charset="0"/>
                  <a:cs typeface="Times New Roman" pitchFamily="18" charset="0"/>
                </a:rPr>
                <a:t>Hoạt động nhóm</a:t>
              </a:r>
            </a:p>
          </p:txBody>
        </p:sp>
        <p:sp>
          <p:nvSpPr>
            <p:cNvPr id="42031" name="Rectangle 48"/>
            <p:cNvSpPr>
              <a:spLocks noChangeArrowheads="1"/>
            </p:cNvSpPr>
            <p:nvPr/>
          </p:nvSpPr>
          <p:spPr bwMode="auto">
            <a:xfrm>
              <a:off x="3247" y="4770"/>
              <a:ext cx="850" cy="964"/>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Quá trình học</a:t>
              </a:r>
            </a:p>
          </p:txBody>
        </p:sp>
        <p:sp>
          <p:nvSpPr>
            <p:cNvPr id="42032" name="Rectangle 49"/>
            <p:cNvSpPr>
              <a:spLocks noChangeArrowheads="1"/>
            </p:cNvSpPr>
            <p:nvPr/>
          </p:nvSpPr>
          <p:spPr bwMode="auto">
            <a:xfrm>
              <a:off x="2265" y="4090"/>
              <a:ext cx="1485"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a:r>
                <a:rPr lang="en-US" sz="1600">
                  <a:latin typeface="Times New Roman" pitchFamily="18" charset="0"/>
                  <a:ea typeface="Calibri" pitchFamily="34" charset="0"/>
                  <a:cs typeface="Times New Roman" pitchFamily="18" charset="0"/>
                </a:rPr>
                <a:t>Theo nhóm</a:t>
              </a:r>
            </a:p>
          </p:txBody>
        </p:sp>
        <p:cxnSp>
          <p:nvCxnSpPr>
            <p:cNvPr id="42033" name="AutoShape 31"/>
            <p:cNvCxnSpPr>
              <a:cxnSpLocks noChangeShapeType="1"/>
            </p:cNvCxnSpPr>
            <p:nvPr/>
          </p:nvCxnSpPr>
          <p:spPr bwMode="auto">
            <a:xfrm flipV="1">
              <a:off x="1530" y="4439"/>
              <a:ext cx="267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34" name="AutoShape 30"/>
            <p:cNvCxnSpPr>
              <a:cxnSpLocks noChangeShapeType="1"/>
            </p:cNvCxnSpPr>
            <p:nvPr/>
          </p:nvCxnSpPr>
          <p:spPr bwMode="auto">
            <a:xfrm>
              <a:off x="1530" y="4455"/>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35" name="AutoShape 29"/>
            <p:cNvCxnSpPr>
              <a:cxnSpLocks noChangeShapeType="1"/>
            </p:cNvCxnSpPr>
            <p:nvPr/>
          </p:nvCxnSpPr>
          <p:spPr bwMode="auto">
            <a:xfrm flipV="1">
              <a:off x="2657" y="4455"/>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36" name="AutoShape 28"/>
            <p:cNvCxnSpPr>
              <a:cxnSpLocks noChangeShapeType="1"/>
            </p:cNvCxnSpPr>
            <p:nvPr/>
          </p:nvCxnSpPr>
          <p:spPr bwMode="auto">
            <a:xfrm flipV="1">
              <a:off x="3662" y="4455"/>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2037" name="Rectangle 54"/>
            <p:cNvSpPr>
              <a:spLocks noChangeArrowheads="1"/>
            </p:cNvSpPr>
            <p:nvPr/>
          </p:nvSpPr>
          <p:spPr bwMode="auto">
            <a:xfrm>
              <a:off x="1210" y="6966"/>
              <a:ext cx="907" cy="1361"/>
            </a:xfrm>
            <a:prstGeom prst="rect">
              <a:avLst/>
            </a:prstGeom>
            <a:solidFill>
              <a:srgbClr val="974706"/>
            </a:solidFill>
            <a:ln w="9525">
              <a:solidFill>
                <a:srgbClr val="000000"/>
              </a:solidFill>
              <a:miter lim="800000"/>
              <a:headEnd/>
              <a:tailEnd/>
            </a:ln>
          </p:spPr>
          <p:txBody>
            <a:bodyPr lIns="0" tIns="0" rIns="0" bIns="0"/>
            <a:lstStyle/>
            <a:p>
              <a:pPr algn="ctr"/>
              <a:r>
                <a:rPr lang="en-US" sz="1400">
                  <a:solidFill>
                    <a:schemeClr val="bg1"/>
                  </a:solidFill>
                  <a:latin typeface="Times New Roman" pitchFamily="18" charset="0"/>
                  <a:ea typeface="Calibri" pitchFamily="34" charset="0"/>
                  <a:cs typeface="Times New Roman" pitchFamily="18" charset="0"/>
                </a:rPr>
                <a:t>Cộng đồng sống, khu dân cư</a:t>
              </a:r>
            </a:p>
          </p:txBody>
        </p:sp>
        <p:sp>
          <p:nvSpPr>
            <p:cNvPr id="42038" name="Rectangle 55"/>
            <p:cNvSpPr>
              <a:spLocks noChangeArrowheads="1"/>
            </p:cNvSpPr>
            <p:nvPr/>
          </p:nvSpPr>
          <p:spPr bwMode="auto">
            <a:xfrm>
              <a:off x="2200" y="6966"/>
              <a:ext cx="907" cy="1361"/>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Nhà máy, bảo tàng, sự kiện</a:t>
              </a:r>
            </a:p>
          </p:txBody>
        </p:sp>
        <p:sp>
          <p:nvSpPr>
            <p:cNvPr id="42039" name="Rectangle 56"/>
            <p:cNvSpPr>
              <a:spLocks noChangeArrowheads="1"/>
            </p:cNvSpPr>
            <p:nvPr/>
          </p:nvSpPr>
          <p:spPr bwMode="auto">
            <a:xfrm>
              <a:off x="3245" y="6966"/>
              <a:ext cx="907" cy="1361"/>
            </a:xfrm>
            <a:prstGeom prst="rect">
              <a:avLst/>
            </a:prstGeom>
            <a:solidFill>
              <a:srgbClr val="974706"/>
            </a:solidFill>
            <a:ln w="9525">
              <a:solidFill>
                <a:srgbClr val="000000"/>
              </a:solidFill>
              <a:miter lim="800000"/>
              <a:headEnd/>
              <a:tailEnd/>
            </a:ln>
          </p:spPr>
          <p:txBody>
            <a:bodyPr lIns="0" tIns="0" rIns="0" bIns="0"/>
            <a:lstStyle/>
            <a:p>
              <a:pPr algn="ctr"/>
              <a:r>
                <a:rPr lang="en-US" sz="1400">
                  <a:solidFill>
                    <a:schemeClr val="bg1"/>
                  </a:solidFill>
                  <a:latin typeface="Times New Roman" pitchFamily="18" charset="0"/>
                  <a:ea typeface="Calibri" pitchFamily="34" charset="0"/>
                  <a:cs typeface="Times New Roman" pitchFamily="18" charset="0"/>
                </a:rPr>
                <a:t>Môi trường tự nhiên, xã hội</a:t>
              </a:r>
            </a:p>
          </p:txBody>
        </p:sp>
        <p:sp>
          <p:nvSpPr>
            <p:cNvPr id="42040" name="Rectangle 57"/>
            <p:cNvSpPr>
              <a:spLocks noChangeArrowheads="1"/>
            </p:cNvSpPr>
            <p:nvPr/>
          </p:nvSpPr>
          <p:spPr bwMode="auto">
            <a:xfrm>
              <a:off x="1528" y="6304"/>
              <a:ext cx="2220"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just"/>
              <a:r>
                <a:rPr lang="en-US" sz="1600">
                  <a:latin typeface="Times New Roman" pitchFamily="18" charset="0"/>
                  <a:ea typeface="Calibri" pitchFamily="34" charset="0"/>
                  <a:cs typeface="Times New Roman" pitchFamily="18" charset="0"/>
                </a:rPr>
                <a:t>Ngoài nhà trường</a:t>
              </a:r>
            </a:p>
          </p:txBody>
        </p:sp>
        <p:cxnSp>
          <p:nvCxnSpPr>
            <p:cNvPr id="42041" name="AutoShape 23"/>
            <p:cNvCxnSpPr>
              <a:cxnSpLocks noChangeShapeType="1"/>
            </p:cNvCxnSpPr>
            <p:nvPr/>
          </p:nvCxnSpPr>
          <p:spPr bwMode="auto">
            <a:xfrm>
              <a:off x="1528" y="6650"/>
              <a:ext cx="2802"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42" name="AutoShape 22"/>
            <p:cNvCxnSpPr>
              <a:cxnSpLocks noChangeShapeType="1"/>
            </p:cNvCxnSpPr>
            <p:nvPr/>
          </p:nvCxnSpPr>
          <p:spPr bwMode="auto">
            <a:xfrm>
              <a:off x="1528" y="6651"/>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43" name="AutoShape 21"/>
            <p:cNvCxnSpPr>
              <a:cxnSpLocks noChangeShapeType="1"/>
            </p:cNvCxnSpPr>
            <p:nvPr/>
          </p:nvCxnSpPr>
          <p:spPr bwMode="auto">
            <a:xfrm flipV="1">
              <a:off x="2655" y="6651"/>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44" name="AutoShape 20"/>
            <p:cNvCxnSpPr>
              <a:cxnSpLocks noChangeShapeType="1"/>
            </p:cNvCxnSpPr>
            <p:nvPr/>
          </p:nvCxnSpPr>
          <p:spPr bwMode="auto">
            <a:xfrm flipV="1">
              <a:off x="3660" y="6651"/>
              <a:ext cx="0" cy="31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2045" name="Rectangle 62"/>
            <p:cNvSpPr>
              <a:spLocks noChangeArrowheads="1"/>
            </p:cNvSpPr>
            <p:nvPr/>
          </p:nvSpPr>
          <p:spPr bwMode="auto">
            <a:xfrm>
              <a:off x="7770" y="6930"/>
              <a:ext cx="850" cy="907"/>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Theo lớp</a:t>
              </a:r>
            </a:p>
          </p:txBody>
        </p:sp>
        <p:sp>
          <p:nvSpPr>
            <p:cNvPr id="42046" name="Rectangle 63"/>
            <p:cNvSpPr>
              <a:spLocks noChangeArrowheads="1"/>
            </p:cNvSpPr>
            <p:nvPr/>
          </p:nvSpPr>
          <p:spPr bwMode="auto">
            <a:xfrm>
              <a:off x="8820" y="6930"/>
              <a:ext cx="850" cy="907"/>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Toàn trường</a:t>
              </a:r>
            </a:p>
          </p:txBody>
        </p:sp>
        <p:sp>
          <p:nvSpPr>
            <p:cNvPr id="42047" name="Rectangle 64"/>
            <p:cNvSpPr>
              <a:spLocks noChangeArrowheads="1"/>
            </p:cNvSpPr>
            <p:nvPr/>
          </p:nvSpPr>
          <p:spPr bwMode="auto">
            <a:xfrm>
              <a:off x="9865" y="6930"/>
              <a:ext cx="940" cy="907"/>
            </a:xfrm>
            <a:prstGeom prst="rect">
              <a:avLst/>
            </a:prstGeom>
            <a:solidFill>
              <a:srgbClr val="974706"/>
            </a:solidFill>
            <a:ln w="9525">
              <a:solidFill>
                <a:srgbClr val="000000"/>
              </a:solidFill>
              <a:miter lim="800000"/>
              <a:headEnd/>
              <a:tailEnd/>
            </a:ln>
          </p:spPr>
          <p:txBody>
            <a:bodyPr lIns="0" tIns="0" rIns="0" bIns="0"/>
            <a:lstStyle/>
            <a:p>
              <a:pPr algn="ctr"/>
              <a:r>
                <a:rPr lang="en-US" sz="1600">
                  <a:solidFill>
                    <a:schemeClr val="bg1"/>
                  </a:solidFill>
                  <a:latin typeface="Times New Roman" pitchFamily="18" charset="0"/>
                  <a:ea typeface="Calibri" pitchFamily="34" charset="0"/>
                  <a:cs typeface="Times New Roman" pitchFamily="18" charset="0"/>
                </a:rPr>
                <a:t>Môn học</a:t>
              </a:r>
            </a:p>
          </p:txBody>
        </p:sp>
        <p:sp>
          <p:nvSpPr>
            <p:cNvPr id="42048" name="Rectangle 65"/>
            <p:cNvSpPr>
              <a:spLocks noChangeArrowheads="1"/>
            </p:cNvSpPr>
            <p:nvPr/>
          </p:nvSpPr>
          <p:spPr bwMode="auto">
            <a:xfrm>
              <a:off x="8070" y="6209"/>
              <a:ext cx="2100" cy="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400">
                  <a:latin typeface="Times New Roman" pitchFamily="18" charset="0"/>
                  <a:ea typeface="Calibri" pitchFamily="34" charset="0"/>
                  <a:cs typeface="Times New Roman" pitchFamily="18" charset="0"/>
                </a:rPr>
                <a:t>Trong nhà trường, trong lớp</a:t>
              </a:r>
            </a:p>
          </p:txBody>
        </p:sp>
        <p:cxnSp>
          <p:nvCxnSpPr>
            <p:cNvPr id="42049" name="AutoShape 15"/>
            <p:cNvCxnSpPr>
              <a:cxnSpLocks noChangeShapeType="1"/>
            </p:cNvCxnSpPr>
            <p:nvPr/>
          </p:nvCxnSpPr>
          <p:spPr bwMode="auto">
            <a:xfrm flipV="1">
              <a:off x="7545" y="6636"/>
              <a:ext cx="272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50" name="AutoShape 14"/>
            <p:cNvCxnSpPr>
              <a:cxnSpLocks noChangeShapeType="1"/>
            </p:cNvCxnSpPr>
            <p:nvPr/>
          </p:nvCxnSpPr>
          <p:spPr bwMode="auto">
            <a:xfrm flipV="1">
              <a:off x="8180" y="6635"/>
              <a:ext cx="0" cy="28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51" name="AutoShape 13"/>
            <p:cNvCxnSpPr>
              <a:cxnSpLocks noChangeShapeType="1"/>
            </p:cNvCxnSpPr>
            <p:nvPr/>
          </p:nvCxnSpPr>
          <p:spPr bwMode="auto">
            <a:xfrm flipV="1">
              <a:off x="9245" y="6635"/>
              <a:ext cx="0" cy="28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052" name="AutoShape 12"/>
            <p:cNvCxnSpPr>
              <a:cxnSpLocks noChangeShapeType="1"/>
            </p:cNvCxnSpPr>
            <p:nvPr/>
          </p:nvCxnSpPr>
          <p:spPr bwMode="auto">
            <a:xfrm>
              <a:off x="10265" y="6636"/>
              <a:ext cx="0" cy="28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42053" name="AutoShape 11"/>
            <p:cNvSpPr>
              <a:spLocks noChangeArrowheads="1"/>
            </p:cNvSpPr>
            <p:nvPr/>
          </p:nvSpPr>
          <p:spPr bwMode="auto">
            <a:xfrm>
              <a:off x="5758" y="3150"/>
              <a:ext cx="270" cy="1155"/>
            </a:xfrm>
            <a:prstGeom prst="downArrow">
              <a:avLst>
                <a:gd name="adj1" fmla="val 50000"/>
                <a:gd name="adj2" fmla="val 106944"/>
              </a:avLst>
            </a:prstGeom>
            <a:solidFill>
              <a:srgbClr val="C6D9F1"/>
            </a:solidFill>
            <a:ln w="9525">
              <a:solidFill>
                <a:srgbClr val="000000"/>
              </a:solidFill>
              <a:miter lim="800000"/>
              <a:headEnd/>
              <a:tailEnd/>
            </a:ln>
          </p:spPr>
          <p:txBody>
            <a:bodyPr vert="eaVert"/>
            <a:lstStyle/>
            <a:p>
              <a:endParaRPr lang="vi-VN" sz="1600">
                <a:latin typeface="Times New Roman" pitchFamily="18" charset="0"/>
                <a:cs typeface="Times New Roman" pitchFamily="18" charset="0"/>
              </a:endParaRPr>
            </a:p>
          </p:txBody>
        </p:sp>
        <p:sp>
          <p:nvSpPr>
            <p:cNvPr id="42054" name="Rectangle 71"/>
            <p:cNvSpPr>
              <a:spLocks noChangeArrowheads="1"/>
            </p:cNvSpPr>
            <p:nvPr/>
          </p:nvSpPr>
          <p:spPr bwMode="auto">
            <a:xfrm>
              <a:off x="5289" y="3282"/>
              <a:ext cx="501" cy="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600" b="1">
                  <a:latin typeface="Times New Roman" pitchFamily="18" charset="0"/>
                  <a:ea typeface="Calibri" pitchFamily="34" charset="0"/>
                  <a:cs typeface="Times New Roman" pitchFamily="18" charset="0"/>
                </a:rPr>
                <a:t>Sáng tạo</a:t>
              </a:r>
              <a:endParaRPr lang="en-US" sz="1600">
                <a:latin typeface="Times New Roman" pitchFamily="18" charset="0"/>
                <a:ea typeface="Calibri" pitchFamily="34" charset="0"/>
                <a:cs typeface="Times New Roman" pitchFamily="18" charset="0"/>
              </a:endParaRPr>
            </a:p>
          </p:txBody>
        </p:sp>
        <p:sp>
          <p:nvSpPr>
            <p:cNvPr id="42055" name="Rectangle 72"/>
            <p:cNvSpPr>
              <a:spLocks noChangeArrowheads="1"/>
            </p:cNvSpPr>
            <p:nvPr/>
          </p:nvSpPr>
          <p:spPr bwMode="auto">
            <a:xfrm>
              <a:off x="5891" y="3243"/>
              <a:ext cx="1099"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600" b="1">
                  <a:latin typeface="Times New Roman" pitchFamily="18" charset="0"/>
                  <a:ea typeface="Calibri" pitchFamily="34" charset="0"/>
                  <a:cs typeface="Times New Roman" pitchFamily="18" charset="0"/>
                </a:rPr>
                <a:t>Chiếm lĩnh kiến thức</a:t>
              </a:r>
              <a:endParaRPr lang="en-US" sz="1600">
                <a:latin typeface="Times New Roman" pitchFamily="18" charset="0"/>
                <a:ea typeface="Calibri" pitchFamily="34" charset="0"/>
                <a:cs typeface="Times New Roman" pitchFamily="18" charset="0"/>
              </a:endParaRPr>
            </a:p>
          </p:txBody>
        </p:sp>
        <p:sp>
          <p:nvSpPr>
            <p:cNvPr id="42056" name="AutoShape 8"/>
            <p:cNvSpPr>
              <a:spLocks noChangeArrowheads="1"/>
            </p:cNvSpPr>
            <p:nvPr/>
          </p:nvSpPr>
          <p:spPr bwMode="auto">
            <a:xfrm>
              <a:off x="5680" y="5430"/>
              <a:ext cx="270" cy="1155"/>
            </a:xfrm>
            <a:prstGeom prst="downArrow">
              <a:avLst>
                <a:gd name="adj1" fmla="val 50000"/>
                <a:gd name="adj2" fmla="val 106944"/>
              </a:avLst>
            </a:prstGeom>
            <a:solidFill>
              <a:srgbClr val="C6D9F1"/>
            </a:solidFill>
            <a:ln w="9525">
              <a:solidFill>
                <a:srgbClr val="000000"/>
              </a:solidFill>
              <a:miter lim="800000"/>
              <a:headEnd/>
              <a:tailEnd/>
            </a:ln>
          </p:spPr>
          <p:txBody>
            <a:bodyPr vert="eaVert"/>
            <a:lstStyle/>
            <a:p>
              <a:endParaRPr lang="vi-VN" sz="1600">
                <a:latin typeface="Times New Roman" pitchFamily="18" charset="0"/>
                <a:cs typeface="Times New Roman" pitchFamily="18" charset="0"/>
              </a:endParaRPr>
            </a:p>
          </p:txBody>
        </p:sp>
        <p:sp>
          <p:nvSpPr>
            <p:cNvPr id="42057" name="Rectangle 74"/>
            <p:cNvSpPr>
              <a:spLocks noChangeArrowheads="1"/>
            </p:cNvSpPr>
            <p:nvPr/>
          </p:nvSpPr>
          <p:spPr bwMode="auto">
            <a:xfrm>
              <a:off x="5950" y="5523"/>
              <a:ext cx="1337" cy="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400" b="1">
                  <a:latin typeface="Times New Roman" pitchFamily="18" charset="0"/>
                  <a:ea typeface="Calibri" pitchFamily="34" charset="0"/>
                  <a:cs typeface="Times New Roman" pitchFamily="18" charset="0"/>
                </a:rPr>
                <a:t>Khẳng định giá trị bản thân</a:t>
              </a:r>
              <a:endParaRPr lang="en-US" sz="1400">
                <a:latin typeface="Times New Roman" pitchFamily="18" charset="0"/>
                <a:ea typeface="Calibri" pitchFamily="34" charset="0"/>
                <a:cs typeface="Times New Roman" pitchFamily="18" charset="0"/>
              </a:endParaRPr>
            </a:p>
          </p:txBody>
        </p:sp>
        <p:sp>
          <p:nvSpPr>
            <p:cNvPr id="42058" name="AutoShape 6"/>
            <p:cNvSpPr>
              <a:spLocks noChangeArrowheads="1"/>
            </p:cNvSpPr>
            <p:nvPr/>
          </p:nvSpPr>
          <p:spPr bwMode="auto">
            <a:xfrm>
              <a:off x="5680" y="7738"/>
              <a:ext cx="270" cy="1032"/>
            </a:xfrm>
            <a:prstGeom prst="downArrow">
              <a:avLst>
                <a:gd name="adj1" fmla="val 50000"/>
                <a:gd name="adj2" fmla="val 95556"/>
              </a:avLst>
            </a:prstGeom>
            <a:solidFill>
              <a:srgbClr val="C6D9F1"/>
            </a:solidFill>
            <a:ln w="9525">
              <a:solidFill>
                <a:srgbClr val="000000"/>
              </a:solidFill>
              <a:miter lim="800000"/>
              <a:headEnd/>
              <a:tailEnd/>
            </a:ln>
          </p:spPr>
          <p:txBody>
            <a:bodyPr vert="eaVert"/>
            <a:lstStyle/>
            <a:p>
              <a:endParaRPr lang="vi-VN" sz="1600">
                <a:latin typeface="Times New Roman" pitchFamily="18" charset="0"/>
                <a:cs typeface="Times New Roman" pitchFamily="18" charset="0"/>
              </a:endParaRPr>
            </a:p>
          </p:txBody>
        </p:sp>
        <p:sp>
          <p:nvSpPr>
            <p:cNvPr id="42059" name="Rectangle 76"/>
            <p:cNvSpPr>
              <a:spLocks noChangeArrowheads="1"/>
            </p:cNvSpPr>
            <p:nvPr/>
          </p:nvSpPr>
          <p:spPr bwMode="auto">
            <a:xfrm>
              <a:off x="6008" y="7831"/>
              <a:ext cx="1177" cy="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400" b="1">
                  <a:latin typeface="Times New Roman" pitchFamily="18" charset="0"/>
                  <a:ea typeface="Calibri" pitchFamily="34" charset="0"/>
                  <a:cs typeface="Times New Roman" pitchFamily="18" charset="0"/>
                </a:rPr>
                <a:t>Kết luận, rút kinh nghiệm</a:t>
              </a:r>
              <a:endParaRPr lang="en-US" sz="1400">
                <a:latin typeface="Times New Roman" pitchFamily="18" charset="0"/>
                <a:ea typeface="Calibri" pitchFamily="34" charset="0"/>
                <a:cs typeface="Times New Roman" pitchFamily="18" charset="0"/>
              </a:endParaRPr>
            </a:p>
          </p:txBody>
        </p:sp>
        <p:sp>
          <p:nvSpPr>
            <p:cNvPr id="42060" name="Rectangle 77"/>
            <p:cNvSpPr>
              <a:spLocks noChangeArrowheads="1"/>
            </p:cNvSpPr>
            <p:nvPr/>
          </p:nvSpPr>
          <p:spPr bwMode="auto">
            <a:xfrm>
              <a:off x="4450" y="7790"/>
              <a:ext cx="1295" cy="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400" b="1">
                  <a:latin typeface="Times New Roman" pitchFamily="18" charset="0"/>
                  <a:ea typeface="Calibri" pitchFamily="34" charset="0"/>
                  <a:cs typeface="Times New Roman" pitchFamily="18" charset="0"/>
                </a:rPr>
                <a:t>Thể chế hóa kết quả học tập</a:t>
              </a:r>
              <a:endParaRPr lang="en-US" sz="1400">
                <a:latin typeface="Times New Roman" pitchFamily="18" charset="0"/>
                <a:ea typeface="Calibri" pitchFamily="34" charset="0"/>
                <a:cs typeface="Times New Roman" pitchFamily="18" charset="0"/>
              </a:endParaRPr>
            </a:p>
          </p:txBody>
        </p:sp>
        <p:sp>
          <p:nvSpPr>
            <p:cNvPr id="42061" name="Rectangle 78"/>
            <p:cNvSpPr>
              <a:spLocks noChangeArrowheads="1"/>
            </p:cNvSpPr>
            <p:nvPr/>
          </p:nvSpPr>
          <p:spPr bwMode="auto">
            <a:xfrm>
              <a:off x="4408" y="5523"/>
              <a:ext cx="1279" cy="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ctr"/>
              <a:r>
                <a:rPr lang="en-US" sz="1400" b="1">
                  <a:latin typeface="Times New Roman" pitchFamily="18" charset="0"/>
                  <a:ea typeface="Calibri" pitchFamily="34" charset="0"/>
                  <a:cs typeface="Times New Roman" pitchFamily="18" charset="0"/>
                </a:rPr>
                <a:t>Cá nhân đối diện với tập thể</a:t>
              </a:r>
              <a:endParaRPr lang="en-US" sz="1400">
                <a:latin typeface="Times New Roman" pitchFamily="18" charset="0"/>
                <a:ea typeface="Calibri" pitchFamily="34" charset="0"/>
                <a:cs typeface="Times New Roman" pitchFamily="18" charset="0"/>
              </a:endParaRPr>
            </a:p>
          </p:txBody>
        </p:sp>
        <p:sp>
          <p:nvSpPr>
            <p:cNvPr id="42062" name="AutoShape 2"/>
            <p:cNvSpPr>
              <a:spLocks noChangeArrowheads="1"/>
            </p:cNvSpPr>
            <p:nvPr/>
          </p:nvSpPr>
          <p:spPr bwMode="auto">
            <a:xfrm>
              <a:off x="5731" y="2095"/>
              <a:ext cx="225" cy="265"/>
            </a:xfrm>
            <a:prstGeom prst="downArrow">
              <a:avLst>
                <a:gd name="adj1" fmla="val 50000"/>
                <a:gd name="adj2" fmla="val 29444"/>
              </a:avLst>
            </a:prstGeom>
            <a:solidFill>
              <a:srgbClr val="C6D9F1"/>
            </a:solidFill>
            <a:ln w="9525">
              <a:solidFill>
                <a:srgbClr val="000000"/>
              </a:solidFill>
              <a:miter lim="800000"/>
              <a:headEnd/>
              <a:tailEnd/>
            </a:ln>
          </p:spPr>
          <p:txBody>
            <a:bodyPr vert="eaVert"/>
            <a:lstStyle/>
            <a:p>
              <a:endParaRPr lang="vi-VN" sz="1600">
                <a:latin typeface="Times New Roman" pitchFamily="18" charset="0"/>
                <a:cs typeface="Times New Roman" pitchFamily="18" charset="0"/>
              </a:endParaRPr>
            </a:p>
          </p:txBody>
        </p:sp>
      </p:grpSp>
      <p:sp>
        <p:nvSpPr>
          <p:cNvPr id="81" name="Slide Number Placeholder 80"/>
          <p:cNvSpPr>
            <a:spLocks noGrp="1"/>
          </p:cNvSpPr>
          <p:nvPr>
            <p:ph type="sldNum" sz="quarter" idx="12"/>
          </p:nvPr>
        </p:nvSpPr>
        <p:spPr/>
        <p:txBody>
          <a:bodyPr/>
          <a:lstStyle/>
          <a:p>
            <a:pPr>
              <a:defRPr/>
            </a:pPr>
            <a:fld id="{B7683FB4-9E22-440C-A71F-85785FFE0F71}"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14600"/>
            <a:ext cx="9144000" cy="1752600"/>
          </a:xfrm>
          <a:solidFill>
            <a:schemeClr val="bg1"/>
          </a:solidFill>
        </p:spPr>
        <p:txBody>
          <a:bodyPr/>
          <a:lstStyle/>
          <a:p>
            <a:pPr algn="ctr" fontAlgn="auto">
              <a:spcAft>
                <a:spcPts val="0"/>
              </a:spcAft>
              <a:defRPr/>
            </a:pPr>
            <a:r>
              <a:rPr lang="en-US" b="1" dirty="0" smtClean="0">
                <a:latin typeface="Times New Roman" pitchFamily="18" charset="0"/>
                <a:cs typeface="Times New Roman" pitchFamily="18" charset="0"/>
              </a:rPr>
              <a:t>CÁC CÂU HỎI THƯỜNG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SỬ DỤNG TRONG TỔ CHỨC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HOẠT ĐỘNG TRẢI NGHIỆM SÁNG TẠO</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24375CA9-3B53-42FE-971D-ED39BEF67101}" type="slidenum">
              <a:rPr lang="en-US"/>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noAutofit/>
          </a:bodyPr>
          <a:lstStyle/>
          <a:p>
            <a:pPr fontAlgn="auto">
              <a:spcAft>
                <a:spcPts val="0"/>
              </a:spcAft>
              <a:defRPr/>
            </a:pPr>
            <a:r>
              <a:rPr lang="en-US" sz="2800" b="1" dirty="0" smtClean="0">
                <a:latin typeface="Times New Roman" pitchFamily="18" charset="0"/>
                <a:cs typeface="Times New Roman" pitchFamily="18" charset="0"/>
              </a:rPr>
              <a:t>CÁC CÂU HỎI CẦN TRẢ LỜI KHI THIẾT KẾ, THỰC HIỆN TỔ CHỨC </a:t>
            </a:r>
            <a:r>
              <a:rPr lang="en-US" sz="2800" b="1" dirty="0" err="1" smtClean="0">
                <a:latin typeface="Times New Roman" pitchFamily="18" charset="0"/>
                <a:cs typeface="Times New Roman" pitchFamily="18" charset="0"/>
              </a:rPr>
              <a:t>HđTNST</a:t>
            </a:r>
            <a:r>
              <a:rPr lang="en-US" sz="2800" b="1" dirty="0" smtClean="0">
                <a:latin typeface="Times New Roman" pitchFamily="18" charset="0"/>
                <a:cs typeface="Times New Roman" pitchFamily="18" charset="0"/>
              </a:rPr>
              <a:t> TRONG NHÀ TRƯỜNG</a:t>
            </a:r>
            <a:endParaRPr lang="en-US" sz="2800" b="1"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76200" y="914400"/>
          <a:ext cx="9067800" cy="5967413"/>
        </p:xfrm>
        <a:graphic>
          <a:graphicData uri="http://schemas.openxmlformats.org/drawingml/2006/table">
            <a:tbl>
              <a:tblPr/>
              <a:tblGrid>
                <a:gridCol w="2133600"/>
                <a:gridCol w="6934200"/>
              </a:tblGrid>
              <a:tr h="3143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Các bước xây dựng hoạt động</a:t>
                      </a:r>
                      <a:endParaRPr kumimoji="0" lang="en-US" sz="18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Các câu hỏi giáo viên cần trả lời </a:t>
                      </a:r>
                      <a:endParaRPr kumimoji="0" lang="en-US" sz="20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Mục tiêu chính của hoạt động</a:t>
                      </a:r>
                      <a:endParaRPr kumimoji="0" lang="en-US"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Mục đích, mục tiêu học tập, hoạt động chính của học sinh là cái gì?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7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Mục tiêu cụ thể về năng lực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Những năng lực cụ thể nào được hướng tới trong mỗi hoạt động?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Nội dung của mỗi hoạt động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Học sinh phải học những cái gì? Giáo viên phải dạy những cái gì? Học sinh phải thu được kiến thức nào sau hoạt động?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Các bước tiến hành, hoạt động cụ thể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Làm thế nào để học sinh học những nội dung đó? Làm thế nào học sinh hình thành và phát triển được các năng lực đó?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Nhóm và địa điểm làm việc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Học sinh hoạt động ở đâu và làm việc, hoạt động với ai?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Thời điểm, thời gian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Học sinh học khi nào? Thời gian bố trí là bao nhiêu?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0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Thiết bị, vật tư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Cần những cái gì để tổ chức học tập, hoạt động cho học sinh?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Vai trò của giáo viên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Làm thế nào để kích thích, thúc đẩy, động viên, khuyến khích và tổ chức việc học cho học sinh?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8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Hợp tác, phối hợp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Cần phối hợp, hợp tác với ai để thúc đẩy việc dạy, hoạt động và việc học cho học sinh?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Đánh giá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Làm thế nào để đánh giá sự tiến bộ và những cái đã thu được của người học?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16241" marR="16241" marT="4972"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pPr>
              <a:defRPr/>
            </a:pPr>
            <a:fld id="{8C0E7E1A-9547-44FF-8577-855C84579EDE}"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90600"/>
          </a:xfrm>
        </p:spPr>
        <p:txBody>
          <a:bodyPr>
            <a:noAutofit/>
          </a:bodyPr>
          <a:lstStyle/>
          <a:p>
            <a:pPr algn="ctr" fontAlgn="auto">
              <a:spcAft>
                <a:spcPts val="0"/>
              </a:spcAft>
              <a:defRPr/>
            </a:pPr>
            <a:r>
              <a:rPr lang="en-US" sz="3000" dirty="0" smtClean="0">
                <a:latin typeface="Times New Roman" pitchFamily="18" charset="0"/>
                <a:cs typeface="Times New Roman" pitchFamily="18" charset="0"/>
              </a:rPr>
              <a:t>NHÀ TRƯỜNG, CUỘC SỐNG VÀ SỰ SÁNG TẠO</a:t>
            </a:r>
            <a:br>
              <a:rPr lang="en-US" sz="3000" dirty="0" smtClean="0">
                <a:latin typeface="Times New Roman" pitchFamily="18" charset="0"/>
                <a:cs typeface="Times New Roman" pitchFamily="18" charset="0"/>
              </a:rPr>
            </a:br>
            <a:r>
              <a:rPr lang="en-US" sz="3000" b="1" dirty="0" err="1" smtClean="0">
                <a:latin typeface="Times New Roman" pitchFamily="18" charset="0"/>
                <a:cs typeface="Times New Roman" pitchFamily="18" charset="0"/>
              </a:rPr>
              <a:t>Tsunesaburo</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Makiguchi</a:t>
            </a:r>
            <a:endParaRPr lang="en-US" sz="30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4419600" cy="3124200"/>
          </a:xfrm>
          <a:ln w="38100">
            <a:solidFill>
              <a:schemeClr val="accent1">
                <a:lumMod val="50000"/>
              </a:schemeClr>
            </a:solidFill>
          </a:ln>
        </p:spPr>
        <p:txBody>
          <a:bodyPr>
            <a:noAutofit/>
          </a:bodyPr>
          <a:lstStyle/>
          <a:p>
            <a:pPr marL="0" indent="0" algn="just" fontAlgn="auto">
              <a:lnSpc>
                <a:spcPct val="170000"/>
              </a:lnSpc>
              <a:spcAft>
                <a:spcPts val="0"/>
              </a:spcAft>
              <a:buFont typeface="Wingdings 2"/>
              <a:buNone/>
              <a:defRPr/>
            </a:pP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Mục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đích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trong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giáo</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dục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phải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mọc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lên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tư</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những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nhu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cầu</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của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cuộc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sống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hàng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ngày</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của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nhân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dân</a:t>
            </a:r>
            <a:endParaRPr lang="en-US" sz="2200" dirty="0" smtClean="0">
              <a:solidFill>
                <a:schemeClr val="tx1"/>
              </a:solidFill>
              <a:latin typeface="Times New Roman" pitchFamily="18" charset="0"/>
              <a:cs typeface="Times New Roman" pitchFamily="18" charset="0"/>
            </a:endParaRPr>
          </a:p>
          <a:p>
            <a:pPr marL="0" indent="0" algn="just" fontAlgn="auto">
              <a:lnSpc>
                <a:spcPct val="170000"/>
              </a:lnSpc>
              <a:spcAft>
                <a:spcPts val="0"/>
              </a:spcAft>
              <a:buFont typeface="Wingdings 2"/>
              <a:buNone/>
              <a:defRPr/>
            </a:pP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Việc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học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trong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nha</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trường</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phải</a:t>
            </a:r>
            <a:r>
              <a:rPr lang="en-US" sz="2200" dirty="0" smtClean="0">
                <a:solidFill>
                  <a:schemeClr val="tx1"/>
                </a:solidFill>
                <a:latin typeface="Times New Roman" pitchFamily="18" charset="0"/>
                <a:cs typeface="Times New Roman" pitchFamily="18" charset="0"/>
              </a:rPr>
              <a:t> song </a:t>
            </a:r>
            <a:r>
              <a:rPr lang="en-US" sz="2200" dirty="0" err="1" smtClean="0">
                <a:solidFill>
                  <a:schemeClr val="tx1"/>
                </a:solidFill>
                <a:latin typeface="Times New Roman" pitchFamily="18" charset="0"/>
                <a:cs typeface="Times New Roman" pitchFamily="18" charset="0"/>
              </a:rPr>
              <a:t>hành</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với</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cuộc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sống</a:t>
            </a:r>
            <a:endParaRPr lang="en-US" sz="2200" dirty="0" smtClean="0">
              <a:solidFill>
                <a:schemeClr val="tx1"/>
              </a:solidFill>
              <a:latin typeface="Times New Roman" pitchFamily="18" charset="0"/>
              <a:cs typeface="Times New Roman" pitchFamily="18" charset="0"/>
            </a:endParaRPr>
          </a:p>
        </p:txBody>
      </p:sp>
      <p:sp>
        <p:nvSpPr>
          <p:cNvPr id="4" name="Content Placeholder 2"/>
          <p:cNvSpPr txBox="1">
            <a:spLocks/>
          </p:cNvSpPr>
          <p:nvPr/>
        </p:nvSpPr>
        <p:spPr>
          <a:xfrm>
            <a:off x="4953000" y="1143000"/>
            <a:ext cx="3962400" cy="3200400"/>
          </a:xfrm>
          <a:prstGeom prst="rect">
            <a:avLst/>
          </a:prstGeom>
          <a:ln w="38100">
            <a:solidFill>
              <a:schemeClr val="tx1">
                <a:lumMod val="65000"/>
                <a:lumOff val="35000"/>
              </a:schemeClr>
            </a:solidFill>
          </a:ln>
        </p:spPr>
        <p:txBody>
          <a:bodyPr/>
          <a:lstStyle/>
          <a:p>
            <a:pPr fontAlgn="auto">
              <a:lnSpc>
                <a:spcPct val="150000"/>
              </a:lnSpc>
              <a:spcBef>
                <a:spcPct val="20000"/>
              </a:spcBef>
              <a:spcAft>
                <a:spcPts val="0"/>
              </a:spcAft>
              <a:buClr>
                <a:schemeClr val="accent1"/>
              </a:buClr>
              <a:buSzPct val="70000"/>
              <a:buFont typeface="Wingdings 2"/>
              <a:buNone/>
              <a:defRPr/>
            </a:pP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vốn</a:t>
            </a:r>
            <a:r>
              <a:rPr lang="en-US" sz="2200" dirty="0">
                <a:latin typeface="Times New Roman" pitchFamily="18" charset="0"/>
                <a:cs typeface="Times New Roman" pitchFamily="18" charset="0"/>
              </a:rPr>
              <a:t> có </a:t>
            </a:r>
            <a:r>
              <a:rPr lang="en-US" sz="2200" dirty="0" err="1">
                <a:latin typeface="Times New Roman" pitchFamily="18" charset="0"/>
                <a:cs typeface="Times New Roman" pitchFamily="18" charset="0"/>
              </a:rPr>
              <a:t>tính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tư</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chất</a:t>
            </a:r>
            <a:endParaRPr lang="en-US" sz="2200" dirty="0">
              <a:latin typeface="Times New Roman" pitchFamily="18" charset="0"/>
              <a:cs typeface="Times New Roman" pitchFamily="18" charset="0"/>
            </a:endParaRPr>
          </a:p>
          <a:p>
            <a:pPr fontAlgn="auto">
              <a:lnSpc>
                <a:spcPct val="150000"/>
              </a:lnSpc>
              <a:spcBef>
                <a:spcPct val="20000"/>
              </a:spcBef>
              <a:spcAft>
                <a:spcPts val="0"/>
              </a:spcAft>
              <a:buClr>
                <a:schemeClr val="accent1"/>
              </a:buClr>
              <a:buSzPct val="70000"/>
              <a:defRPr/>
            </a:pP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loại</a:t>
            </a:r>
            <a:r>
              <a:rPr lang="en-US" sz="2200" dirty="0">
                <a:latin typeface="Times New Roman" pitchFamily="18" charset="0"/>
                <a:cs typeface="Times New Roman" pitchFamily="18" charset="0"/>
              </a:rPr>
              <a:t> là </a:t>
            </a:r>
            <a:r>
              <a:rPr lang="en-US" sz="2200" dirty="0" err="1">
                <a:latin typeface="Times New Roman" pitchFamily="18" charset="0"/>
                <a:cs typeface="Times New Roman" pitchFamily="18" charset="0"/>
              </a:rPr>
              <a:t>tính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tạo</a:t>
            </a:r>
            <a:endParaRPr lang="en-US" sz="2200" dirty="0">
              <a:latin typeface="Times New Roman" pitchFamily="18" charset="0"/>
              <a:cs typeface="Times New Roman" pitchFamily="18" charset="0"/>
            </a:endParaRPr>
          </a:p>
          <a:p>
            <a:pPr fontAlgn="auto">
              <a:lnSpc>
                <a:spcPct val="150000"/>
              </a:lnSpc>
              <a:spcBef>
                <a:spcPct val="20000"/>
              </a:spcBef>
              <a:spcAft>
                <a:spcPts val="0"/>
              </a:spcAft>
              <a:buClr>
                <a:schemeClr val="accent1"/>
              </a:buClr>
              <a:buSzPct val="70000"/>
              <a:defRPr/>
            </a:pP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biểu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hành</a:t>
            </a:r>
            <a:r>
              <a:rPr lang="en-US" sz="2200" dirty="0">
                <a:latin typeface="Times New Roman" pitchFamily="18" charset="0"/>
                <a:cs typeface="Times New Roman" pitchFamily="18" charset="0"/>
              </a:rPr>
              <a:t> vi </a:t>
            </a:r>
            <a:r>
              <a:rPr lang="en-US" sz="2200" dirty="0" err="1">
                <a:latin typeface="Times New Roman" pitchFamily="18" charset="0"/>
                <a:cs typeface="Times New Roman" pitchFamily="18" charset="0"/>
              </a:rPr>
              <a:t>của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mình</a:t>
            </a:r>
            <a:endParaRPr lang="en-US" sz="2200" dirty="0">
              <a:latin typeface="Times New Roman" pitchFamily="18" charset="0"/>
              <a:cs typeface="Times New Roman" pitchFamily="18" charset="0"/>
            </a:endParaRPr>
          </a:p>
        </p:txBody>
      </p:sp>
      <p:sp>
        <p:nvSpPr>
          <p:cNvPr id="5" name="Content Placeholder 2"/>
          <p:cNvSpPr txBox="1">
            <a:spLocks/>
          </p:cNvSpPr>
          <p:nvPr/>
        </p:nvSpPr>
        <p:spPr>
          <a:xfrm>
            <a:off x="228600" y="4572000"/>
            <a:ext cx="8534400" cy="2133600"/>
          </a:xfrm>
          <a:prstGeom prst="rect">
            <a:avLst/>
          </a:prstGeom>
          <a:ln w="38100">
            <a:solidFill>
              <a:schemeClr val="bg1">
                <a:lumMod val="50000"/>
              </a:schemeClr>
            </a:solidFill>
          </a:ln>
        </p:spPr>
        <p:txBody>
          <a:bodyPr/>
          <a:lstStyle/>
          <a:p>
            <a:pPr algn="just" fontAlgn="auto">
              <a:lnSpc>
                <a:spcPct val="150000"/>
              </a:lnSpc>
              <a:spcBef>
                <a:spcPct val="20000"/>
              </a:spcBef>
              <a:spcAft>
                <a:spcPts val="0"/>
              </a:spcAft>
              <a:buClr>
                <a:schemeClr val="accent1"/>
              </a:buClr>
              <a:buSzPct val="70000"/>
              <a:buFont typeface="Wingdings 2"/>
              <a:buNone/>
              <a:defRPr/>
            </a:pP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Nền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giáo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dục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thích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hợp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phép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mỗi</a:t>
            </a:r>
            <a:r>
              <a:rPr lang="en-US" sz="2200" dirty="0">
                <a:latin typeface="Times New Roman" pitchFamily="18" charset="0"/>
                <a:cs typeface="Times New Roman" pitchFamily="18" charset="0"/>
              </a:rPr>
              <a:t> cá </a:t>
            </a:r>
            <a:r>
              <a:rPr lang="en-US" sz="2200" dirty="0" err="1">
                <a:latin typeface="Times New Roman" pitchFamily="18" charset="0"/>
                <a:cs typeface="Times New Roman" pitchFamily="18" charset="0"/>
              </a:rPr>
              <a:t>nhân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thức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vê</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cuộc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trong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mối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quan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hê</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mình</a:t>
            </a:r>
            <a:endParaRPr lang="en-US" sz="2200" dirty="0">
              <a:latin typeface="Times New Roman" pitchFamily="18" charset="0"/>
              <a:cs typeface="Times New Roman" pitchFamily="18" charset="0"/>
            </a:endParaRPr>
          </a:p>
          <a:p>
            <a:pPr algn="just" fontAlgn="auto">
              <a:lnSpc>
                <a:spcPct val="150000"/>
              </a:lnSpc>
              <a:spcBef>
                <a:spcPct val="20000"/>
              </a:spcBef>
              <a:spcAft>
                <a:spcPts val="0"/>
              </a:spcAft>
              <a:buClr>
                <a:schemeClr val="accent1"/>
              </a:buClr>
              <a:buSzPct val="70000"/>
              <a:defRPr/>
            </a:pPr>
            <a:r>
              <a:rPr lang="en-US" sz="2200" dirty="0">
                <a:latin typeface="Times New Roman" pitchFamily="18" charset="0"/>
                <a:cs typeface="Times New Roman" pitchFamily="18" charset="0"/>
              </a:rPr>
              <a:t>- Con </a:t>
            </a:r>
            <a:r>
              <a:rPr lang="en-US" sz="2200" dirty="0" err="1">
                <a:latin typeface="Times New Roman" pitchFamily="18" charset="0"/>
                <a:cs typeface="Times New Roman" pitchFamily="18" charset="0"/>
              </a:rPr>
              <a:t>người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dùng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năng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lực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đê</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nâng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mình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lợi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ích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nhất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cho</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đồng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của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mình</a:t>
            </a:r>
            <a:endParaRPr lang="en-US" sz="2200"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defRPr/>
            </a:pPr>
            <a:fld id="{CD9AB9B2-0B03-4491-9C27-90A2C5B435DB}"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Autofit/>
          </a:bodyPr>
          <a:lstStyle/>
          <a:p>
            <a:pPr fontAlgn="auto">
              <a:spcAft>
                <a:spcPts val="0"/>
              </a:spcAft>
              <a:defRPr/>
            </a:pPr>
            <a:r>
              <a:rPr lang="en-US" sz="2400" b="1" dirty="0" smtClean="0">
                <a:latin typeface="Times New Roman" pitchFamily="18" charset="0"/>
                <a:cs typeface="Times New Roman" pitchFamily="18" charset="0"/>
              </a:rPr>
              <a:t>TỔ CHỨC HOẠT ĐỘNG TRẢI NGHIỆM SÁNG TẠO TRONG CÁC MÔN HỌC</a:t>
            </a:r>
            <a:endParaRPr lang="en-US" sz="24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B14E9BC-8F8E-4E9B-8B67-DC6D10C0181D}" type="slidenum">
              <a:rPr lang="en-US"/>
              <a:pPr>
                <a:defRPr/>
              </a:pPr>
              <a:t>30</a:t>
            </a:fld>
            <a:endParaRPr lang="en-US"/>
          </a:p>
        </p:txBody>
      </p:sp>
      <p:sp>
        <p:nvSpPr>
          <p:cNvPr id="5" name="Title 1"/>
          <p:cNvSpPr txBox="1">
            <a:spLocks/>
          </p:cNvSpPr>
          <p:nvPr/>
        </p:nvSpPr>
        <p:spPr>
          <a:xfrm>
            <a:off x="304800" y="1143000"/>
            <a:ext cx="8458200" cy="5486400"/>
          </a:xfrm>
          <a:prstGeom prst="rect">
            <a:avLst/>
          </a:prstGeom>
          <a:solidFill>
            <a:schemeClr val="bg2"/>
          </a:solidFill>
          <a:ln w="38100">
            <a:solidFill>
              <a:schemeClr val="bg2">
                <a:lumMod val="25000"/>
              </a:schemeClr>
            </a:solidFill>
          </a:ln>
        </p:spPr>
        <p:txBody>
          <a:bodyPr anchor="ctr"/>
          <a:lstStyle/>
          <a:p>
            <a:pPr fontAlgn="auto">
              <a:spcAft>
                <a:spcPts val="0"/>
              </a:spcAft>
              <a:defRPr/>
            </a:pPr>
            <a:r>
              <a:rPr lang="en-US" sz="2800" dirty="0">
                <a:latin typeface="Times New Roman" pitchFamily="18" charset="0"/>
                <a:ea typeface="+mj-ea"/>
                <a:cs typeface="Times New Roman" pitchFamily="18" charset="0"/>
              </a:rPr>
              <a:t>+ Nó là </a:t>
            </a:r>
            <a:r>
              <a:rPr lang="en-US" sz="2800" dirty="0" err="1">
                <a:latin typeface="Times New Roman" pitchFamily="18" charset="0"/>
                <a:ea typeface="+mj-ea"/>
                <a:cs typeface="Times New Roman" pitchFamily="18" charset="0"/>
              </a:rPr>
              <a:t>phương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pháp</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hình</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thức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tô</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chức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dạy</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học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tích</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cực</a:t>
            </a:r>
            <a:endParaRPr lang="en-US" sz="2800" dirty="0">
              <a:latin typeface="Times New Roman" pitchFamily="18" charset="0"/>
              <a:ea typeface="+mj-ea"/>
              <a:cs typeface="Times New Roman" pitchFamily="18" charset="0"/>
            </a:endParaRPr>
          </a:p>
          <a:p>
            <a:pPr fontAlgn="auto">
              <a:spcAft>
                <a:spcPts val="0"/>
              </a:spcAft>
              <a:defRPr/>
            </a:pP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Học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sinh</a:t>
            </a:r>
            <a:r>
              <a:rPr lang="en-US" sz="2800" dirty="0">
                <a:latin typeface="Times New Roman" pitchFamily="18" charset="0"/>
                <a:ea typeface="+mj-ea"/>
                <a:cs typeface="Times New Roman" pitchFamily="18" charset="0"/>
              </a:rPr>
              <a:t> là </a:t>
            </a:r>
            <a:r>
              <a:rPr lang="en-US" sz="2800" dirty="0" err="1">
                <a:latin typeface="Times New Roman" pitchFamily="18" charset="0"/>
                <a:ea typeface="+mj-ea"/>
                <a:cs typeface="Times New Roman" pitchFamily="18" charset="0"/>
              </a:rPr>
              <a:t>trung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tâm</a:t>
            </a:r>
            <a:endParaRPr lang="en-US" sz="2800" dirty="0">
              <a:latin typeface="Times New Roman" pitchFamily="18" charset="0"/>
              <a:ea typeface="+mj-ea"/>
              <a:cs typeface="Times New Roman" pitchFamily="18" charset="0"/>
            </a:endParaRPr>
          </a:p>
          <a:p>
            <a:pPr fontAlgn="auto">
              <a:spcAft>
                <a:spcPts val="0"/>
              </a:spcAft>
              <a:defRPr/>
            </a:pP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Học</a:t>
            </a:r>
            <a:r>
              <a:rPr lang="en-US" sz="2800" dirty="0">
                <a:latin typeface="Times New Roman" pitchFamily="18" charset="0"/>
                <a:ea typeface="+mj-ea"/>
                <a:cs typeface="Times New Roman" pitchFamily="18" charset="0"/>
              </a:rPr>
              <a:t> qua </a:t>
            </a:r>
            <a:r>
              <a:rPr lang="en-US" sz="2800" dirty="0" err="1">
                <a:latin typeface="Times New Roman" pitchFamily="18" charset="0"/>
                <a:ea typeface="+mj-ea"/>
                <a:cs typeface="Times New Roman" pitchFamily="18" charset="0"/>
              </a:rPr>
              <a:t>làm</a:t>
            </a:r>
            <a:r>
              <a:rPr lang="en-US" sz="2800" dirty="0">
                <a:latin typeface="Times New Roman" pitchFamily="18" charset="0"/>
                <a:ea typeface="+mj-ea"/>
                <a:cs typeface="Times New Roman" pitchFamily="18" charset="0"/>
              </a:rPr>
              <a:t>, qua </a:t>
            </a:r>
            <a:r>
              <a:rPr lang="en-US" sz="2800" dirty="0" err="1">
                <a:latin typeface="Times New Roman" pitchFamily="18" charset="0"/>
                <a:ea typeface="+mj-ea"/>
                <a:cs typeface="Times New Roman" pitchFamily="18" charset="0"/>
              </a:rPr>
              <a:t>sư</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trải</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nghiệm</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của</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bản</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thân</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học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sinh</a:t>
            </a:r>
            <a:endParaRPr lang="en-US" sz="2800" dirty="0">
              <a:latin typeface="Times New Roman" pitchFamily="18" charset="0"/>
              <a:ea typeface="+mj-ea"/>
              <a:cs typeface="Times New Roman" pitchFamily="18" charset="0"/>
            </a:endParaRPr>
          </a:p>
          <a:p>
            <a:pPr fontAlgn="auto">
              <a:spcAft>
                <a:spcPts val="0"/>
              </a:spcAft>
              <a:defRPr/>
            </a:pP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Bồi</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dưỡng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phát</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huy</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năng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lực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sáng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tạo</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của</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học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sinh</a:t>
            </a:r>
            <a:endParaRPr lang="en-US" sz="2800" dirty="0">
              <a:latin typeface="Times New Roman" pitchFamily="18" charset="0"/>
              <a:ea typeface="+mj-ea"/>
              <a:cs typeface="Times New Roman" pitchFamily="18" charset="0"/>
            </a:endParaRPr>
          </a:p>
          <a:p>
            <a:pPr fontAlgn="auto">
              <a:spcAft>
                <a:spcPts val="0"/>
              </a:spcAft>
              <a:defRPr/>
            </a:pP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Phát</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triển</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toàn</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diện</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năng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lực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của</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học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sinh</a:t>
            </a:r>
            <a:endParaRPr lang="en-US" sz="2800" dirty="0">
              <a:latin typeface="Times New Roman" pitchFamily="18" charset="0"/>
              <a:ea typeface="+mj-ea"/>
              <a:cs typeface="Times New Roman" pitchFamily="18" charset="0"/>
            </a:endParaRPr>
          </a:p>
          <a:p>
            <a:pPr fontAlgn="auto">
              <a:spcAft>
                <a:spcPts val="0"/>
              </a:spcAft>
              <a:defRPr/>
            </a:pP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Phu</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hợp</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với</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thực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tiễn</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địa</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phương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gắn</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với</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định</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hướng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nghê</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nghiệp</a:t>
            </a:r>
            <a:endParaRPr lang="en-US" sz="2800" dirty="0">
              <a:latin typeface="Times New Roman" pitchFamily="18" charset="0"/>
              <a:ea typeface="+mj-ea"/>
              <a:cs typeface="Times New Roman" pitchFamily="18" charset="0"/>
            </a:endParaRPr>
          </a:p>
          <a:p>
            <a:pPr fontAlgn="auto">
              <a:spcAft>
                <a:spcPts val="0"/>
              </a:spcAft>
              <a:defRPr/>
            </a:pP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Phu</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hợp</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với</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chương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trình</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nha</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trường</a:t>
            </a:r>
            <a:endParaRPr lang="en-US" sz="2800" dirty="0">
              <a:latin typeface="Times New Roman" pitchFamily="18" charset="0"/>
              <a:ea typeface="+mj-ea"/>
              <a:cs typeface="Times New Roman" pitchFamily="18" charset="0"/>
            </a:endParaRPr>
          </a:p>
          <a:p>
            <a:pPr fontAlgn="auto">
              <a:spcAft>
                <a:spcPts val="0"/>
              </a:spcAft>
              <a:defRPr/>
            </a:pP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Không</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phát</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sinh</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nhân</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sư</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kinh</a:t>
            </a:r>
            <a:r>
              <a:rPr lang="en-US" sz="2800" dirty="0">
                <a:latin typeface="Times New Roman" pitchFamily="18" charset="0"/>
                <a:ea typeface="+mj-ea"/>
                <a:cs typeface="Times New Roman" pitchFamily="18" charset="0"/>
              </a:rPr>
              <a:t> phí </a:t>
            </a:r>
            <a:r>
              <a:rPr lang="en-US" sz="2800" dirty="0" err="1">
                <a:latin typeface="Times New Roman" pitchFamily="18" charset="0"/>
                <a:ea typeface="+mj-ea"/>
                <a:cs typeface="Times New Roman" pitchFamily="18" charset="0"/>
              </a:rPr>
              <a:t>tô</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chức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thực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hiện</a:t>
            </a:r>
            <a:endParaRPr lang="en-US" sz="2800" dirty="0">
              <a:latin typeface="Times New Roman" pitchFamily="18" charset="0"/>
              <a:ea typeface="+mj-ea"/>
              <a:cs typeface="Times New Roman" pitchFamily="18" charset="0"/>
            </a:endParaRPr>
          </a:p>
          <a:p>
            <a:pPr fontAlgn="auto">
              <a:spcAft>
                <a:spcPts val="0"/>
              </a:spcAft>
              <a:defRPr/>
            </a:pP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Đảm</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bảo</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mục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tiêu</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môn</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học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mục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tiêu</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giáo</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dục</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phô</a:t>
            </a:r>
            <a:r>
              <a:rPr lang="en-US" sz="2800" dirty="0">
                <a:latin typeface="Times New Roman" pitchFamily="18" charset="0"/>
                <a:ea typeface="+mj-ea"/>
                <a:cs typeface="Times New Roman" pitchFamily="18" charset="0"/>
              </a:rPr>
              <a:t>̉ </a:t>
            </a:r>
            <a:r>
              <a:rPr lang="en-US" sz="2800" dirty="0" err="1">
                <a:latin typeface="Times New Roman" pitchFamily="18" charset="0"/>
                <a:ea typeface="+mj-ea"/>
                <a:cs typeface="Times New Roman" pitchFamily="18" charset="0"/>
              </a:rPr>
              <a:t>thông</a:t>
            </a:r>
            <a:endParaRPr lang="en-US" sz="2800" dirty="0">
              <a:latin typeface="Times New Roman" pitchFamily="18" charset="0"/>
              <a:ea typeface="+mj-ea"/>
              <a:cs typeface="Times New Roman" pitchFamily="18" charset="0"/>
            </a:endParaRPr>
          </a:p>
          <a:p>
            <a:pPr fontAlgn="auto">
              <a:spcAft>
                <a:spcPts val="0"/>
              </a:spcAft>
              <a:defRPr/>
            </a:pPr>
            <a:r>
              <a:rPr lang="en-US" sz="2800" dirty="0">
                <a:latin typeface="Times New Roman" pitchFamily="18" charset="0"/>
                <a:ea typeface="+mj-ea"/>
                <a:cs typeface="Times New Roman" pitchFamily="18" charset="0"/>
              </a:rPr>
              <a:t>+….</a:t>
            </a:r>
            <a:endParaRPr lang="en-US" sz="280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838200"/>
          </a:xfrm>
        </p:spPr>
        <p:txBody>
          <a:bodyPr/>
          <a:lstStyle/>
          <a:p>
            <a:pPr fontAlgn="auto">
              <a:spcAft>
                <a:spcPts val="0"/>
              </a:spcAft>
              <a:defRPr/>
            </a:pPr>
            <a:r>
              <a:rPr lang="en-US" b="1" dirty="0" smtClean="0">
                <a:latin typeface="Times New Roman" pitchFamily="18" charset="0"/>
                <a:cs typeface="Times New Roman" pitchFamily="18" charset="0"/>
              </a:rPr>
              <a:t>TÀI LIỆU, GIÁO ÁN, SÁCH,…?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fontAlgn="auto">
              <a:spcAft>
                <a:spcPts val="0"/>
              </a:spcAft>
              <a:buFont typeface="Wingdings 2"/>
              <a:buChar char=""/>
              <a:defRPr/>
            </a:pPr>
            <a:r>
              <a:rPr lang="en-US" dirty="0" err="1" smtClean="0">
                <a:latin typeface="Times New Roman" pitchFamily="18" charset="0"/>
                <a:cs typeface="Times New Roman" pitchFamily="18" charset="0"/>
              </a:rPr>
              <a:t>Sách</a:t>
            </a:r>
            <a:r>
              <a:rPr lang="en-US" dirty="0" smtClean="0">
                <a:latin typeface="Times New Roman" pitchFamily="18" charset="0"/>
                <a:cs typeface="Times New Roman" pitchFamily="18" charset="0"/>
              </a:rPr>
              <a:t> Lí </a:t>
            </a:r>
            <a:r>
              <a:rPr lang="en-US" dirty="0" err="1" smtClean="0">
                <a:latin typeface="Times New Roman" pitchFamily="18" charset="0"/>
                <a:cs typeface="Times New Roman" pitchFamily="18" charset="0"/>
              </a:rPr>
              <a:t>luận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nghiệm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cứu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pháp</a:t>
            </a:r>
            <a:r>
              <a:rPr lang="en-US" dirty="0" smtClean="0">
                <a:latin typeface="Times New Roman" pitchFamily="18" charset="0"/>
                <a:cs typeface="Times New Roman" pitchFamily="18" charset="0"/>
              </a:rPr>
              <a:t>…)</a:t>
            </a:r>
          </a:p>
          <a:p>
            <a:pPr fontAlgn="auto">
              <a:spcAft>
                <a:spcPts val="0"/>
              </a:spcAft>
              <a:buFont typeface="Wingdings 2"/>
              <a:buChar char=""/>
              <a:defRPr/>
            </a:pPr>
            <a:r>
              <a:rPr lang="en-US" dirty="0" err="1" smtClean="0">
                <a:latin typeface="Times New Roman" pitchFamily="18" charset="0"/>
                <a:cs typeface="Times New Roman" pitchFamily="18" charset="0"/>
              </a:rPr>
              <a:t>Sách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tô</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chức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môn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trường</a:t>
            </a:r>
            <a:endParaRPr lang="en-US" dirty="0" smtClean="0">
              <a:latin typeface="Times New Roman" pitchFamily="18" charset="0"/>
              <a:cs typeface="Times New Roman" pitchFamily="18" charset="0"/>
            </a:endParaRPr>
          </a:p>
          <a:p>
            <a:pPr fontAlgn="auto">
              <a:spcAft>
                <a:spcPts val="0"/>
              </a:spcAft>
              <a:buFont typeface="Wingdings 2"/>
              <a:buChar char=""/>
              <a:defRPr/>
            </a:pPr>
            <a:r>
              <a:rPr lang="en-US" dirty="0" err="1" smtClean="0">
                <a:latin typeface="Times New Roman" pitchFamily="18" charset="0"/>
                <a:cs typeface="Times New Roman" pitchFamily="18" charset="0"/>
              </a:rPr>
              <a:t>Sách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bước</a:t>
            </a:r>
            <a:r>
              <a:rPr lang="en-US" dirty="0" smtClean="0">
                <a:latin typeface="Times New Roman" pitchFamily="18" charset="0"/>
                <a:cs typeface="Times New Roman" pitchFamily="18" charset="0"/>
              </a:rPr>
              <a:t> cụ </a:t>
            </a:r>
            <a:r>
              <a:rPr lang="en-US" dirty="0" err="1" smtClean="0">
                <a:latin typeface="Times New Roman" pitchFamily="18" charset="0"/>
                <a:cs typeface="Times New Roman" pitchFamily="18" charset="0"/>
              </a:rPr>
              <a:t>thê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bài</a:t>
            </a:r>
            <a:r>
              <a:rPr lang="en-US" dirty="0" smtClean="0">
                <a:latin typeface="Times New Roman" pitchFamily="18" charset="0"/>
                <a:cs typeface="Times New Roman" pitchFamily="18" charset="0"/>
              </a:rPr>
              <a:t> cụ </a:t>
            </a:r>
            <a:r>
              <a:rPr lang="en-US" dirty="0" err="1" smtClean="0">
                <a:latin typeface="Times New Roman" pitchFamily="18" charset="0"/>
                <a:cs typeface="Times New Roman" pitchFamily="18" charset="0"/>
              </a:rPr>
              <a:t>thê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pháp</a:t>
            </a:r>
            <a:r>
              <a:rPr lang="en-US" dirty="0" smtClean="0">
                <a:latin typeface="Times New Roman" pitchFamily="18" charset="0"/>
                <a:cs typeface="Times New Roman" pitchFamily="18" charset="0"/>
              </a:rPr>
              <a:t> cụ </a:t>
            </a:r>
            <a:r>
              <a:rPr lang="en-US" dirty="0" err="1" smtClean="0">
                <a:latin typeface="Times New Roman" pitchFamily="18" charset="0"/>
                <a:cs typeface="Times New Roman" pitchFamily="18" charset="0"/>
              </a:rPr>
              <a:t>thê</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cụ </a:t>
            </a:r>
            <a:r>
              <a:rPr lang="en-US" dirty="0" err="1" smtClean="0">
                <a:latin typeface="Times New Roman" pitchFamily="18" charset="0"/>
                <a:cs typeface="Times New Roman" pitchFamily="18" charset="0"/>
              </a:rPr>
              <a:t>thê</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F213A1F-C61B-4BE9-A930-63ABFA8F2EF3}" type="slidenum">
              <a:rPr lang="en-US"/>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32DEE20-4251-4BA4-8117-E2A0EB47022E}" type="slidenum">
              <a:rPr lang="en-US"/>
              <a:pPr>
                <a:defRPr/>
              </a:pPr>
              <a:t>32</a:t>
            </a:fld>
            <a:endParaRPr lang="en-US"/>
          </a:p>
        </p:txBody>
      </p:sp>
      <p:sp>
        <p:nvSpPr>
          <p:cNvPr id="5" name="TextBox 4"/>
          <p:cNvSpPr txBox="1"/>
          <p:nvPr/>
        </p:nvSpPr>
        <p:spPr>
          <a:xfrm>
            <a:off x="76200" y="381000"/>
            <a:ext cx="8915400" cy="6186488"/>
          </a:xfrm>
          <a:prstGeom prst="rect">
            <a:avLst/>
          </a:prstGeom>
          <a:solidFill>
            <a:schemeClr val="bg1">
              <a:lumMod val="95000"/>
            </a:schemeClr>
          </a:solidFill>
          <a:ln w="38100">
            <a:solidFill>
              <a:srgbClr val="FF0000"/>
            </a:solidFill>
          </a:ln>
        </p:spPr>
        <p:txBody>
          <a:bodyPr>
            <a:spAutoFit/>
          </a:bodyPr>
          <a:lstStyle/>
          <a:p>
            <a:pPr algn="ctr" fontAlgn="auto">
              <a:spcBef>
                <a:spcPts val="0"/>
              </a:spcBef>
              <a:spcAft>
                <a:spcPts val="0"/>
              </a:spcAft>
              <a:defRPr/>
            </a:pPr>
            <a:r>
              <a:rPr lang="en-US" sz="3600" dirty="0" err="1">
                <a:ln w="38100">
                  <a:noFill/>
                </a:ln>
                <a:latin typeface="Times New Roman" pitchFamily="18" charset="0"/>
                <a:cs typeface="Times New Roman" pitchFamily="18" charset="0"/>
              </a:rPr>
              <a:t>Hô</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trơ</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va</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trao</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đổi</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theo</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địa</a:t>
            </a:r>
            <a:r>
              <a:rPr lang="en-US" sz="3600" dirty="0">
                <a:ln w="38100">
                  <a:noFill/>
                </a:ln>
                <a:latin typeface="Times New Roman" pitchFamily="18" charset="0"/>
                <a:cs typeface="Times New Roman" pitchFamily="18" charset="0"/>
              </a:rPr>
              <a:t> chỉ</a:t>
            </a:r>
          </a:p>
          <a:p>
            <a:pPr algn="ctr" fontAlgn="auto">
              <a:spcBef>
                <a:spcPts val="0"/>
              </a:spcBef>
              <a:spcAft>
                <a:spcPts val="0"/>
              </a:spcAft>
              <a:defRPr/>
            </a:pPr>
            <a:endParaRPr lang="en-US" sz="3600" dirty="0">
              <a:ln w="38100">
                <a:noFill/>
              </a:ln>
              <a:latin typeface="Times New Roman" pitchFamily="18" charset="0"/>
              <a:cs typeface="Times New Roman" pitchFamily="18" charset="0"/>
            </a:endParaRPr>
          </a:p>
          <a:p>
            <a:pPr fontAlgn="auto">
              <a:spcBef>
                <a:spcPts val="0"/>
              </a:spcBef>
              <a:spcAft>
                <a:spcPts val="0"/>
              </a:spcAft>
              <a:defRPr/>
            </a:pPr>
            <a:r>
              <a:rPr lang="en-US" sz="3600" dirty="0">
                <a:ln w="38100">
                  <a:noFill/>
                </a:ln>
                <a:latin typeface="Times New Roman" pitchFamily="18" charset="0"/>
                <a:cs typeface="Times New Roman" pitchFamily="18" charset="0"/>
              </a:rPr>
              <a:t>Ban </a:t>
            </a:r>
            <a:r>
              <a:rPr lang="en-US" sz="3600" dirty="0" err="1">
                <a:ln w="38100">
                  <a:noFill/>
                </a:ln>
                <a:latin typeface="Times New Roman" pitchFamily="18" charset="0"/>
                <a:cs typeface="Times New Roman" pitchFamily="18" charset="0"/>
              </a:rPr>
              <a:t>tô</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chức</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tài</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liệu</a:t>
            </a:r>
            <a:r>
              <a:rPr lang="en-US" sz="3600" dirty="0">
                <a:ln w="38100">
                  <a:noFill/>
                </a:ln>
                <a:latin typeface="Times New Roman" pitchFamily="18" charset="0"/>
                <a:cs typeface="Times New Roman" pitchFamily="18" charset="0"/>
              </a:rPr>
              <a:t>, </a:t>
            </a:r>
            <a:r>
              <a:rPr lang="en-US" sz="3600" err="1">
                <a:ln w="38100">
                  <a:noFill/>
                </a:ln>
                <a:latin typeface="Times New Roman" pitchFamily="18" charset="0"/>
                <a:cs typeface="Times New Roman" pitchFamily="18" charset="0"/>
              </a:rPr>
              <a:t>tập</a:t>
            </a:r>
            <a:r>
              <a:rPr lang="en-US" sz="3600">
                <a:ln w="38100">
                  <a:noFill/>
                </a:ln>
                <a:latin typeface="Times New Roman" pitchFamily="18" charset="0"/>
                <a:cs typeface="Times New Roman" pitchFamily="18" charset="0"/>
              </a:rPr>
              <a:t> huấn</a:t>
            </a:r>
          </a:p>
          <a:p>
            <a:pPr algn="ctr" fontAlgn="auto">
              <a:spcBef>
                <a:spcPts val="0"/>
              </a:spcBef>
              <a:spcAft>
                <a:spcPts val="0"/>
              </a:spcAft>
              <a:defRPr/>
            </a:pPr>
            <a:r>
              <a:rPr lang="en-US" sz="3600" b="1">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Ba</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Hoàng</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Lan</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Anh</a:t>
            </a:r>
            <a:r>
              <a:rPr lang="en-US" sz="3600" b="1" dirty="0">
                <a:ln w="38100">
                  <a:noFill/>
                </a:ln>
                <a:latin typeface="Times New Roman" pitchFamily="18" charset="0"/>
                <a:cs typeface="Times New Roman" pitchFamily="18" charset="0"/>
              </a:rPr>
              <a:t>:       </a:t>
            </a:r>
            <a:r>
              <a:rPr lang="en-US" sz="3600" b="1" dirty="0">
                <a:ln w="38100">
                  <a:noFill/>
                </a:ln>
                <a:solidFill>
                  <a:schemeClr val="tx1">
                    <a:lumMod val="95000"/>
                    <a:lumOff val="5000"/>
                  </a:schemeClr>
                </a:solidFill>
                <a:latin typeface="Times New Roman" pitchFamily="18" charset="0"/>
                <a:cs typeface="Times New Roman" pitchFamily="18" charset="0"/>
              </a:rPr>
              <a:t>0913.558.776</a:t>
            </a:r>
          </a:p>
          <a:p>
            <a:pPr fontAlgn="auto">
              <a:spcBef>
                <a:spcPts val="0"/>
              </a:spcBef>
              <a:spcAft>
                <a:spcPts val="0"/>
              </a:spcAft>
              <a:defRPr/>
            </a:pPr>
            <a:r>
              <a:rPr lang="en-US" sz="3600" dirty="0" err="1">
                <a:ln w="38100">
                  <a:noFill/>
                </a:ln>
                <a:latin typeface="Times New Roman" pitchFamily="18" charset="0"/>
                <a:cs typeface="Times New Roman" pitchFamily="18" charset="0"/>
              </a:rPr>
              <a:t>Chuyên</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môn</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nghiệp</a:t>
            </a:r>
            <a:r>
              <a:rPr lang="en-US" sz="3600" dirty="0">
                <a:ln w="38100">
                  <a:noFill/>
                </a:ln>
                <a:latin typeface="Times New Roman" pitchFamily="18" charset="0"/>
                <a:cs typeface="Times New Roman" pitchFamily="18" charset="0"/>
              </a:rPr>
              <a:t> vụ, </a:t>
            </a:r>
            <a:r>
              <a:rPr lang="en-US" sz="3600" dirty="0" err="1">
                <a:ln w="38100">
                  <a:noFill/>
                </a:ln>
                <a:latin typeface="Times New Roman" pitchFamily="18" charset="0"/>
                <a:cs typeface="Times New Roman" pitchFamily="18" charset="0"/>
              </a:rPr>
              <a:t>phương</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pháp</a:t>
            </a:r>
            <a:endParaRPr lang="en-US" sz="3600" dirty="0">
              <a:ln w="38100">
                <a:noFill/>
              </a:ln>
              <a:latin typeface="Times New Roman" pitchFamily="18" charset="0"/>
              <a:cs typeface="Times New Roman" pitchFamily="18" charset="0"/>
            </a:endParaRPr>
          </a:p>
          <a:p>
            <a:pPr fontAlgn="auto">
              <a:spcBef>
                <a:spcPts val="0"/>
              </a:spcBef>
              <a:spcAft>
                <a:spcPts val="0"/>
              </a:spcAft>
              <a:defRPr/>
            </a:pP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TS.Tưởng</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Duy</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Hải</a:t>
            </a:r>
            <a:r>
              <a:rPr lang="en-US" sz="3600" b="1" dirty="0">
                <a:ln w="38100">
                  <a:noFill/>
                </a:ln>
                <a:latin typeface="Times New Roman" pitchFamily="18" charset="0"/>
                <a:cs typeface="Times New Roman" pitchFamily="18" charset="0"/>
              </a:rPr>
              <a:t>:        </a:t>
            </a:r>
            <a:r>
              <a:rPr lang="en-US" sz="3600" b="1" dirty="0">
                <a:ln w="38100">
                  <a:noFill/>
                </a:ln>
                <a:solidFill>
                  <a:schemeClr val="tx1">
                    <a:lumMod val="95000"/>
                    <a:lumOff val="5000"/>
                  </a:schemeClr>
                </a:solidFill>
                <a:latin typeface="Times New Roman" pitchFamily="18" charset="0"/>
                <a:cs typeface="Times New Roman" pitchFamily="18" charset="0"/>
              </a:rPr>
              <a:t>0912.717.893</a:t>
            </a:r>
            <a:r>
              <a:rPr lang="en-US" sz="3600" dirty="0">
                <a:ln w="38100">
                  <a:noFill/>
                </a:ln>
                <a:solidFill>
                  <a:schemeClr val="tx1">
                    <a:lumMod val="95000"/>
                    <a:lumOff val="5000"/>
                  </a:schemeClr>
                </a:solidFill>
                <a:latin typeface="Times New Roman" pitchFamily="18" charset="0"/>
                <a:cs typeface="Times New Roman" pitchFamily="18" charset="0"/>
              </a:rPr>
              <a:t>   </a:t>
            </a:r>
            <a:r>
              <a:rPr lang="en-US" sz="3600"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Địa</a:t>
            </a:r>
            <a:r>
              <a:rPr lang="en-US" sz="3600" b="1" dirty="0">
                <a:ln w="38100">
                  <a:noFill/>
                </a:ln>
                <a:latin typeface="Times New Roman" pitchFamily="18" charset="0"/>
                <a:cs typeface="Times New Roman" pitchFamily="18" charset="0"/>
              </a:rPr>
              <a:t> chỉ </a:t>
            </a:r>
            <a:r>
              <a:rPr lang="en-US" sz="3600" b="1" dirty="0" err="1">
                <a:ln w="38100">
                  <a:noFill/>
                </a:ln>
                <a:latin typeface="Times New Roman" pitchFamily="18" charset="0"/>
                <a:cs typeface="Times New Roman" pitchFamily="18" charset="0"/>
              </a:rPr>
              <a:t>trao</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đổi</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va</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hô</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trơ</a:t>
            </a:r>
            <a:r>
              <a:rPr lang="en-US" sz="3600" b="1" dirty="0">
                <a:ln w="38100">
                  <a:noFill/>
                </a:ln>
                <a:latin typeface="Times New Roman" pitchFamily="18" charset="0"/>
                <a:cs typeface="Times New Roman" pitchFamily="18" charset="0"/>
              </a:rPr>
              <a:t>̣ </a:t>
            </a:r>
            <a:r>
              <a:rPr lang="en-US" sz="3600" b="1" dirty="0" err="1">
                <a:ln w="38100">
                  <a:noFill/>
                </a:ln>
                <a:latin typeface="Times New Roman" pitchFamily="18" charset="0"/>
                <a:cs typeface="Times New Roman" pitchFamily="18" charset="0"/>
              </a:rPr>
              <a:t>thông</a:t>
            </a:r>
            <a:r>
              <a:rPr lang="en-US" sz="3600" b="1" dirty="0">
                <a:ln w="38100">
                  <a:noFill/>
                </a:ln>
                <a:latin typeface="Times New Roman" pitchFamily="18" charset="0"/>
                <a:cs typeface="Times New Roman" pitchFamily="18" charset="0"/>
              </a:rPr>
              <a:t> tin</a:t>
            </a:r>
          </a:p>
          <a:p>
            <a:pPr fontAlgn="auto">
              <a:spcBef>
                <a:spcPts val="0"/>
              </a:spcBef>
              <a:spcAft>
                <a:spcPts val="0"/>
              </a:spcAft>
              <a:defRPr/>
            </a:pPr>
            <a:r>
              <a:rPr lang="en-US" sz="3600" dirty="0">
                <a:ln w="38100">
                  <a:noFill/>
                </a:ln>
                <a:latin typeface="Times New Roman" pitchFamily="18" charset="0"/>
                <a:cs typeface="Times New Roman" pitchFamily="18" charset="0"/>
              </a:rPr>
              <a:t>Email:            </a:t>
            </a:r>
            <a:r>
              <a:rPr lang="en-US" sz="3600" dirty="0">
                <a:ln w="38100">
                  <a:noFill/>
                </a:ln>
                <a:latin typeface="Times New Roman" pitchFamily="18" charset="0"/>
                <a:cs typeface="Times New Roman" pitchFamily="18" charset="0"/>
                <a:hlinkClick r:id="rId3"/>
              </a:rPr>
              <a:t>sachdoimoi@gmail.com</a:t>
            </a:r>
            <a:endParaRPr lang="en-US" sz="3600" dirty="0">
              <a:ln w="38100">
                <a:noFill/>
              </a:ln>
              <a:latin typeface="Times New Roman" pitchFamily="18" charset="0"/>
              <a:cs typeface="Times New Roman" pitchFamily="18" charset="0"/>
            </a:endParaRPr>
          </a:p>
          <a:p>
            <a:pPr fontAlgn="auto">
              <a:spcBef>
                <a:spcPts val="0"/>
              </a:spcBef>
              <a:spcAft>
                <a:spcPts val="0"/>
              </a:spcAft>
              <a:defRPr/>
            </a:pPr>
            <a:r>
              <a:rPr lang="en-US" sz="3600" dirty="0">
                <a:ln w="38100">
                  <a:noFill/>
                </a:ln>
                <a:latin typeface="Times New Roman" pitchFamily="18" charset="0"/>
                <a:cs typeface="Times New Roman" pitchFamily="18" charset="0"/>
              </a:rPr>
              <a:t>Website:        </a:t>
            </a:r>
            <a:r>
              <a:rPr lang="en-US" sz="3600" dirty="0">
                <a:ln w="38100">
                  <a:noFill/>
                </a:ln>
                <a:latin typeface="Times New Roman" pitchFamily="18" charset="0"/>
                <a:cs typeface="Times New Roman" pitchFamily="18" charset="0"/>
                <a:hlinkClick r:id="rId4"/>
              </a:rPr>
              <a:t>http://sachdoimoi.edu.vn</a:t>
            </a:r>
            <a:endParaRPr lang="en-US" sz="3600" dirty="0">
              <a:ln w="38100">
                <a:noFill/>
              </a:ln>
              <a:latin typeface="Times New Roman" pitchFamily="18" charset="0"/>
              <a:cs typeface="Times New Roman" pitchFamily="18" charset="0"/>
            </a:endParaRPr>
          </a:p>
          <a:p>
            <a:pPr fontAlgn="auto">
              <a:spcBef>
                <a:spcPts val="0"/>
              </a:spcBef>
              <a:spcAft>
                <a:spcPts val="0"/>
              </a:spcAft>
              <a:defRPr/>
            </a:pPr>
            <a:r>
              <a:rPr lang="en-US" sz="3600" dirty="0">
                <a:ln w="38100">
                  <a:noFill/>
                </a:ln>
                <a:latin typeface="Times New Roman" pitchFamily="18" charset="0"/>
                <a:cs typeface="Times New Roman" pitchFamily="18" charset="0"/>
              </a:rPr>
              <a:t>Face:   </a:t>
            </a:r>
            <a:r>
              <a:rPr lang="en-US" sz="3600" dirty="0">
                <a:ln w="38100">
                  <a:noFill/>
                </a:ln>
                <a:latin typeface="Times New Roman" pitchFamily="18" charset="0"/>
                <a:cs typeface="Times New Roman" pitchFamily="18" charset="0"/>
                <a:hlinkClick r:id="rId5"/>
              </a:rPr>
              <a:t>https://www.facebook.com/sach.doimoi</a:t>
            </a:r>
            <a:r>
              <a:rPr lang="en-US" sz="3600" dirty="0">
                <a:ln w="38100">
                  <a:noFill/>
                </a:ln>
                <a:latin typeface="Times New Roman" pitchFamily="18" charset="0"/>
                <a:cs typeface="Times New Roman" pitchFamily="18" charset="0"/>
              </a:rPr>
              <a:t> </a:t>
            </a:r>
          </a:p>
          <a:p>
            <a:pPr fontAlgn="auto">
              <a:spcBef>
                <a:spcPts val="0"/>
              </a:spcBef>
              <a:spcAft>
                <a:spcPts val="0"/>
              </a:spcAft>
              <a:defRPr/>
            </a:pPr>
            <a:r>
              <a:rPr lang="en-US" sz="3600" dirty="0" err="1">
                <a:ln w="38100">
                  <a:noFill/>
                </a:ln>
                <a:latin typeface="Times New Roman" pitchFamily="18" charset="0"/>
                <a:cs typeface="Times New Roman" pitchFamily="18" charset="0"/>
              </a:rPr>
              <a:t>Hội</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kín</a:t>
            </a:r>
            <a:r>
              <a:rPr lang="en-US" sz="3600" dirty="0">
                <a:ln w="38100">
                  <a:noFill/>
                </a:ln>
                <a:latin typeface="Times New Roman" pitchFamily="18" charset="0"/>
                <a:cs typeface="Times New Roman" pitchFamily="18" charset="0"/>
              </a:rPr>
              <a:t> </a:t>
            </a:r>
            <a:r>
              <a:rPr lang="en-US" sz="3600" dirty="0" err="1">
                <a:ln w="38100">
                  <a:noFill/>
                </a:ln>
                <a:latin typeface="Times New Roman" pitchFamily="18" charset="0"/>
                <a:cs typeface="Times New Roman" pitchFamily="18" charset="0"/>
              </a:rPr>
              <a:t>Facebook</a:t>
            </a:r>
            <a:r>
              <a:rPr lang="en-US" sz="3600" dirty="0">
                <a:ln w="38100">
                  <a:noFill/>
                </a:ln>
                <a:latin typeface="Times New Roman" pitchFamily="18" charset="0"/>
                <a:cs typeface="Times New Roman" pitchFamily="18" charset="0"/>
              </a:rPr>
              <a:t>: </a:t>
            </a:r>
            <a:r>
              <a:rPr lang="en-US" sz="3600" u="sng" dirty="0" err="1">
                <a:ln w="38100">
                  <a:noFill/>
                </a:ln>
                <a:latin typeface="Times New Roman" pitchFamily="18" charset="0"/>
                <a:cs typeface="Times New Roman" pitchFamily="18" charset="0"/>
              </a:rPr>
              <a:t>Trải</a:t>
            </a:r>
            <a:r>
              <a:rPr lang="en-US" sz="3600" u="sng" dirty="0">
                <a:ln w="38100">
                  <a:noFill/>
                </a:ln>
                <a:latin typeface="Times New Roman" pitchFamily="18" charset="0"/>
                <a:cs typeface="Times New Roman" pitchFamily="18" charset="0"/>
              </a:rPr>
              <a:t> </a:t>
            </a:r>
            <a:r>
              <a:rPr lang="en-US" sz="3600" u="sng" dirty="0" err="1">
                <a:ln w="38100">
                  <a:noFill/>
                </a:ln>
                <a:latin typeface="Times New Roman" pitchFamily="18" charset="0"/>
                <a:cs typeface="Times New Roman" pitchFamily="18" charset="0"/>
              </a:rPr>
              <a:t>nghiệm</a:t>
            </a:r>
            <a:r>
              <a:rPr lang="en-US" sz="3600" u="sng" dirty="0">
                <a:ln w="38100">
                  <a:noFill/>
                </a:ln>
                <a:latin typeface="Times New Roman" pitchFamily="18" charset="0"/>
                <a:cs typeface="Times New Roman" pitchFamily="18" charset="0"/>
              </a:rPr>
              <a:t> </a:t>
            </a:r>
            <a:r>
              <a:rPr lang="en-US" sz="3600" u="sng" dirty="0" err="1">
                <a:ln w="38100">
                  <a:noFill/>
                </a:ln>
                <a:latin typeface="Times New Roman" pitchFamily="18" charset="0"/>
                <a:cs typeface="Times New Roman" pitchFamily="18" charset="0"/>
              </a:rPr>
              <a:t>sáng</a:t>
            </a:r>
            <a:r>
              <a:rPr lang="en-US" sz="3600" u="sng" dirty="0">
                <a:ln w="38100">
                  <a:noFill/>
                </a:ln>
                <a:latin typeface="Times New Roman" pitchFamily="18" charset="0"/>
                <a:cs typeface="Times New Roman" pitchFamily="18" charset="0"/>
              </a:rPr>
              <a:t> </a:t>
            </a:r>
            <a:r>
              <a:rPr lang="en-US" sz="3600" u="sng" dirty="0" err="1">
                <a:ln w="38100">
                  <a:noFill/>
                </a:ln>
                <a:latin typeface="Times New Roman" pitchFamily="18" charset="0"/>
                <a:cs typeface="Times New Roman" pitchFamily="18" charset="0"/>
              </a:rPr>
              <a:t>tạo</a:t>
            </a:r>
            <a:r>
              <a:rPr lang="en-US" sz="3600" u="sng" dirty="0">
                <a:ln w="38100">
                  <a:noFill/>
                </a:ln>
                <a:latin typeface="Times New Roman" pitchFamily="18" charset="0"/>
                <a:cs typeface="Times New Roman" pitchFamily="18" charset="0"/>
              </a:rPr>
              <a:t> THCS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a:solidFill>
            <a:schemeClr val="bg1"/>
          </a:solidFill>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THỰC HÀNH</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HOẠT ĐỘNG TRẢI NGHIỆM SÁNG TẠO</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5068849-6281-45C0-A0BC-CBF67638E424}" type="slidenum">
              <a:rPr lang="en-US"/>
              <a:pPr>
                <a:defRPr/>
              </a:pPr>
              <a:t>33</a:t>
            </a:fld>
            <a:endParaRPr lang="en-US"/>
          </a:p>
        </p:txBody>
      </p:sp>
      <p:sp>
        <p:nvSpPr>
          <p:cNvPr id="48131" name="TextBox 4"/>
          <p:cNvSpPr txBox="1">
            <a:spLocks noChangeArrowheads="1"/>
          </p:cNvSpPr>
          <p:nvPr/>
        </p:nvSpPr>
        <p:spPr bwMode="auto">
          <a:xfrm>
            <a:off x="457200" y="996950"/>
            <a:ext cx="86868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Franklin Gothic Book" pitchFamily="34" charset="0"/>
                <a:cs typeface="Arial" charset="0"/>
              </a:defRPr>
            </a:lvl1pPr>
            <a:lvl2pPr marL="742950" indent="-285750">
              <a:defRPr>
                <a:solidFill>
                  <a:schemeClr val="tx1"/>
                </a:solidFill>
                <a:latin typeface="Franklin Gothic Book" pitchFamily="34" charset="0"/>
                <a:cs typeface="Arial" charset="0"/>
              </a:defRPr>
            </a:lvl2pPr>
            <a:lvl3pPr marL="1143000" indent="-228600">
              <a:defRPr>
                <a:solidFill>
                  <a:schemeClr val="tx1"/>
                </a:solidFill>
                <a:latin typeface="Franklin Gothic Book" pitchFamily="34" charset="0"/>
                <a:cs typeface="Arial" charset="0"/>
              </a:defRPr>
            </a:lvl3pPr>
            <a:lvl4pPr marL="1600200" indent="-228600">
              <a:defRPr>
                <a:solidFill>
                  <a:schemeClr val="tx1"/>
                </a:solidFill>
                <a:latin typeface="Franklin Gothic Book" pitchFamily="34" charset="0"/>
                <a:cs typeface="Arial" charset="0"/>
              </a:defRPr>
            </a:lvl4pPr>
            <a:lvl5pPr marL="2057400" indent="-228600">
              <a:defRPr>
                <a:solidFill>
                  <a:schemeClr val="tx1"/>
                </a:solidFill>
                <a:latin typeface="Franklin Gothic Book" pitchFamily="34" charset="0"/>
                <a:cs typeface="Arial" charset="0"/>
              </a:defRPr>
            </a:lvl5pPr>
            <a:lvl6pPr marL="2514600" indent="-228600" fontAlgn="base">
              <a:spcBef>
                <a:spcPct val="0"/>
              </a:spcBef>
              <a:spcAft>
                <a:spcPct val="0"/>
              </a:spcAft>
              <a:defRPr>
                <a:solidFill>
                  <a:schemeClr val="tx1"/>
                </a:solidFill>
                <a:latin typeface="Franklin Gothic Book" pitchFamily="34" charset="0"/>
                <a:cs typeface="Arial" charset="0"/>
              </a:defRPr>
            </a:lvl6pPr>
            <a:lvl7pPr marL="2971800" indent="-228600" fontAlgn="base">
              <a:spcBef>
                <a:spcPct val="0"/>
              </a:spcBef>
              <a:spcAft>
                <a:spcPct val="0"/>
              </a:spcAft>
              <a:defRPr>
                <a:solidFill>
                  <a:schemeClr val="tx1"/>
                </a:solidFill>
                <a:latin typeface="Franklin Gothic Book" pitchFamily="34" charset="0"/>
                <a:cs typeface="Arial" charset="0"/>
              </a:defRPr>
            </a:lvl7pPr>
            <a:lvl8pPr marL="3429000" indent="-228600" fontAlgn="base">
              <a:spcBef>
                <a:spcPct val="0"/>
              </a:spcBef>
              <a:spcAft>
                <a:spcPct val="0"/>
              </a:spcAft>
              <a:defRPr>
                <a:solidFill>
                  <a:schemeClr val="tx1"/>
                </a:solidFill>
                <a:latin typeface="Franklin Gothic Book" pitchFamily="34" charset="0"/>
                <a:cs typeface="Arial" charset="0"/>
              </a:defRPr>
            </a:lvl8pPr>
            <a:lvl9pPr marL="3886200" indent="-228600" fontAlgn="base">
              <a:spcBef>
                <a:spcPct val="0"/>
              </a:spcBef>
              <a:spcAft>
                <a:spcPct val="0"/>
              </a:spcAft>
              <a:defRPr>
                <a:solidFill>
                  <a:schemeClr val="tx1"/>
                </a:solidFill>
                <a:latin typeface="Franklin Gothic Book" pitchFamily="34" charset="0"/>
                <a:cs typeface="Arial" charset="0"/>
              </a:defRPr>
            </a:lvl9pPr>
          </a:lstStyle>
          <a:p>
            <a:pPr>
              <a:buFontTx/>
              <a:buAutoNum type="arabicPeriod"/>
            </a:pPr>
            <a:r>
              <a:rPr lang="en-US" sz="3600">
                <a:latin typeface="Times New Roman" pitchFamily="18" charset="0"/>
                <a:cs typeface="Times New Roman" pitchFamily="18" charset="0"/>
              </a:rPr>
              <a:t>Xây dựng nhóm: có chuyên môn khác nhau, đến từ các phòng giáo dục khác nhau</a:t>
            </a:r>
          </a:p>
          <a:p>
            <a:pPr>
              <a:buFontTx/>
              <a:buAutoNum type="arabicPeriod"/>
            </a:pPr>
            <a:r>
              <a:rPr lang="en-US" sz="3600">
                <a:latin typeface="Times New Roman" pitchFamily="18" charset="0"/>
                <a:cs typeface="Times New Roman" pitchFamily="18" charset="0"/>
              </a:rPr>
              <a:t>Đọc chủ đề được phân công trong nhóm</a:t>
            </a:r>
          </a:p>
          <a:p>
            <a:pPr>
              <a:buFontTx/>
              <a:buAutoNum type="arabicPeriod"/>
            </a:pPr>
            <a:r>
              <a:rPr lang="en-US" sz="3600">
                <a:latin typeface="Times New Roman" pitchFamily="18" charset="0"/>
                <a:cs typeface="Times New Roman" pitchFamily="18" charset="0"/>
              </a:rPr>
              <a:t>Tổ chức xây dựng sản phẩm của nhóm</a:t>
            </a:r>
          </a:p>
          <a:p>
            <a:pPr>
              <a:buFontTx/>
              <a:buAutoNum type="arabicPeriod"/>
            </a:pPr>
            <a:r>
              <a:rPr lang="en-US" sz="3600">
                <a:latin typeface="Times New Roman" pitchFamily="18" charset="0"/>
                <a:cs typeface="Times New Roman" pitchFamily="18" charset="0"/>
              </a:rPr>
              <a:t>Xây dựng báo cáo cho nhóm</a:t>
            </a:r>
          </a:p>
          <a:p>
            <a:pPr>
              <a:buFontTx/>
              <a:buAutoNum type="arabicPeriod"/>
            </a:pPr>
            <a:r>
              <a:rPr lang="en-US" sz="3600">
                <a:latin typeface="Times New Roman" pitchFamily="18" charset="0"/>
                <a:cs typeface="Times New Roman" pitchFamily="18" charset="0"/>
              </a:rPr>
              <a:t>Đánh giá hoạt động của nhóm, cá nhân</a:t>
            </a:r>
          </a:p>
          <a:p>
            <a:pPr>
              <a:buFontTx/>
              <a:buAutoNum type="arabicPeriod"/>
            </a:pPr>
            <a:r>
              <a:rPr lang="en-US" sz="3600">
                <a:latin typeface="Times New Roman" pitchFamily="18" charset="0"/>
                <a:cs typeface="Times New Roman" pitchFamily="18" charset="0"/>
              </a:rPr>
              <a:t>Trình bày báo cáo của nhóm</a:t>
            </a:r>
          </a:p>
          <a:p>
            <a:pPr>
              <a:buFontTx/>
              <a:buAutoNum type="arabicPeriod"/>
            </a:pPr>
            <a:r>
              <a:rPr lang="en-US" sz="3600">
                <a:latin typeface="Times New Roman" pitchFamily="18" charset="0"/>
                <a:cs typeface="Times New Roman" pitchFamily="18" charset="0"/>
              </a:rPr>
              <a:t>Hỏi và thảo luân với các nhóm khác</a:t>
            </a:r>
          </a:p>
          <a:p>
            <a:pPr>
              <a:buFontTx/>
              <a:buAutoNum type="arabicPeriod"/>
            </a:pPr>
            <a:r>
              <a:rPr lang="en-US" sz="3600">
                <a:latin typeface="Times New Roman" pitchFamily="18" charset="0"/>
                <a:cs typeface="Times New Roman" pitchFamily="18" charset="0"/>
              </a:rPr>
              <a:t>Đánh giá các nhóm trình bày, báo cáo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D3EF6B-F43C-4870-BAAC-B1EC53C5F008}" type="slidenum">
              <a:rPr lang="en-US"/>
              <a:pPr>
                <a:defRPr/>
              </a:pPr>
              <a:t>34</a:t>
            </a:fld>
            <a:endParaRPr lang="en-US" dirty="0"/>
          </a:p>
        </p:txBody>
      </p:sp>
      <p:sp>
        <p:nvSpPr>
          <p:cNvPr id="5" name="Title 1"/>
          <p:cNvSpPr txBox="1">
            <a:spLocks/>
          </p:cNvSpPr>
          <p:nvPr/>
        </p:nvSpPr>
        <p:spPr>
          <a:xfrm>
            <a:off x="0" y="1066800"/>
            <a:ext cx="9144000" cy="838200"/>
          </a:xfrm>
          <a:prstGeom prst="rect">
            <a:avLst/>
          </a:prstGeom>
          <a:solidFill>
            <a:schemeClr val="bg1"/>
          </a:solidFill>
        </p:spPr>
        <p:txBody>
          <a:bodyPr anchor="ctr">
            <a:normAutofit fontScale="82500" lnSpcReduction="20000"/>
          </a:bodyPr>
          <a:lstStyle/>
          <a:p>
            <a:pPr algn="ctr" fontAlgn="auto">
              <a:spcAft>
                <a:spcPts val="0"/>
              </a:spcAft>
              <a:defRPr/>
            </a:pPr>
            <a:r>
              <a:rPr lang="en-US" sz="3600" b="1" cap="all" dirty="0">
                <a:solidFill>
                  <a:schemeClr val="tx2"/>
                </a:solidFill>
                <a:effectLst>
                  <a:reflection blurRad="12700" stA="48000" endA="300" endPos="55000" dir="5400000" sy="-90000" algn="bl" rotWithShape="0"/>
                </a:effectLst>
                <a:latin typeface="Times New Roman" pitchFamily="18" charset="0"/>
                <a:ea typeface="+mj-ea"/>
                <a:cs typeface="Times New Roman" pitchFamily="18" charset="0"/>
              </a:rPr>
              <a:t>BÁO CÁO/TRÌNH BÀY KẾT QUẢ THỰC HÀNH</a:t>
            </a:r>
            <a:br>
              <a:rPr lang="en-US" sz="3600" b="1" cap="all" dirty="0">
                <a:solidFill>
                  <a:schemeClr val="tx2"/>
                </a:solidFill>
                <a:effectLst>
                  <a:reflection blurRad="12700" stA="48000" endA="300" endPos="55000" dir="5400000" sy="-90000" algn="bl" rotWithShape="0"/>
                </a:effectLst>
                <a:latin typeface="Times New Roman" pitchFamily="18" charset="0"/>
                <a:ea typeface="+mj-ea"/>
                <a:cs typeface="Times New Roman" pitchFamily="18" charset="0"/>
              </a:rPr>
            </a:br>
            <a:r>
              <a:rPr lang="en-US" sz="3600" b="1" cap="all" dirty="0">
                <a:solidFill>
                  <a:schemeClr val="tx2"/>
                </a:solidFill>
                <a:effectLst>
                  <a:reflection blurRad="12700" stA="48000" endA="300" endPos="55000" dir="5400000" sy="-90000" algn="bl" rotWithShape="0"/>
                </a:effectLst>
                <a:latin typeface="Times New Roman" pitchFamily="18" charset="0"/>
                <a:ea typeface="+mj-ea"/>
                <a:cs typeface="Times New Roman" pitchFamily="18" charset="0"/>
              </a:rPr>
              <a:t>HOẠT ĐỘNG TRẢI NGHIỆM SÁNG TẠO</a:t>
            </a:r>
            <a:endParaRPr lang="en-US" sz="3600" b="1" cap="all" dirty="0">
              <a:solidFill>
                <a:schemeClr val="tx2"/>
              </a:solidFill>
              <a:effectLst>
                <a:reflection blurRad="12700" stA="48000" endA="300" endPos="55000" dir="5400000" sy="-90000" algn="bl" rotWithShape="0"/>
              </a:effectLst>
              <a:latin typeface="Times New Roman" pitchFamily="18" charset="0"/>
              <a:ea typeface="+mj-ea"/>
              <a:cs typeface="Times New Roman" pitchFamily="18" charset="0"/>
            </a:endParaRPr>
          </a:p>
        </p:txBody>
      </p:sp>
      <p:sp>
        <p:nvSpPr>
          <p:cNvPr id="49155" name="TextBox 5"/>
          <p:cNvSpPr txBox="1">
            <a:spLocks noChangeArrowheads="1"/>
          </p:cNvSpPr>
          <p:nvPr/>
        </p:nvSpPr>
        <p:spPr bwMode="auto">
          <a:xfrm>
            <a:off x="304800" y="2025650"/>
            <a:ext cx="8610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Franklin Gothic Book" pitchFamily="34" charset="0"/>
                <a:cs typeface="Arial" charset="0"/>
              </a:defRPr>
            </a:lvl1pPr>
            <a:lvl2pPr marL="742950" indent="-285750">
              <a:defRPr>
                <a:solidFill>
                  <a:schemeClr val="tx1"/>
                </a:solidFill>
                <a:latin typeface="Franklin Gothic Book" pitchFamily="34" charset="0"/>
                <a:cs typeface="Arial" charset="0"/>
              </a:defRPr>
            </a:lvl2pPr>
            <a:lvl3pPr marL="1143000" indent="-228600">
              <a:defRPr>
                <a:solidFill>
                  <a:schemeClr val="tx1"/>
                </a:solidFill>
                <a:latin typeface="Franklin Gothic Book" pitchFamily="34" charset="0"/>
                <a:cs typeface="Arial" charset="0"/>
              </a:defRPr>
            </a:lvl3pPr>
            <a:lvl4pPr marL="1600200" indent="-228600">
              <a:defRPr>
                <a:solidFill>
                  <a:schemeClr val="tx1"/>
                </a:solidFill>
                <a:latin typeface="Franklin Gothic Book" pitchFamily="34" charset="0"/>
                <a:cs typeface="Arial" charset="0"/>
              </a:defRPr>
            </a:lvl4pPr>
            <a:lvl5pPr marL="2057400" indent="-228600">
              <a:defRPr>
                <a:solidFill>
                  <a:schemeClr val="tx1"/>
                </a:solidFill>
                <a:latin typeface="Franklin Gothic Book" pitchFamily="34" charset="0"/>
                <a:cs typeface="Arial" charset="0"/>
              </a:defRPr>
            </a:lvl5pPr>
            <a:lvl6pPr marL="2514600" indent="-228600" fontAlgn="base">
              <a:spcBef>
                <a:spcPct val="0"/>
              </a:spcBef>
              <a:spcAft>
                <a:spcPct val="0"/>
              </a:spcAft>
              <a:defRPr>
                <a:solidFill>
                  <a:schemeClr val="tx1"/>
                </a:solidFill>
                <a:latin typeface="Franklin Gothic Book" pitchFamily="34" charset="0"/>
                <a:cs typeface="Arial" charset="0"/>
              </a:defRPr>
            </a:lvl6pPr>
            <a:lvl7pPr marL="2971800" indent="-228600" fontAlgn="base">
              <a:spcBef>
                <a:spcPct val="0"/>
              </a:spcBef>
              <a:spcAft>
                <a:spcPct val="0"/>
              </a:spcAft>
              <a:defRPr>
                <a:solidFill>
                  <a:schemeClr val="tx1"/>
                </a:solidFill>
                <a:latin typeface="Franklin Gothic Book" pitchFamily="34" charset="0"/>
                <a:cs typeface="Arial" charset="0"/>
              </a:defRPr>
            </a:lvl7pPr>
            <a:lvl8pPr marL="3429000" indent="-228600" fontAlgn="base">
              <a:spcBef>
                <a:spcPct val="0"/>
              </a:spcBef>
              <a:spcAft>
                <a:spcPct val="0"/>
              </a:spcAft>
              <a:defRPr>
                <a:solidFill>
                  <a:schemeClr val="tx1"/>
                </a:solidFill>
                <a:latin typeface="Franklin Gothic Book" pitchFamily="34" charset="0"/>
                <a:cs typeface="Arial" charset="0"/>
              </a:defRPr>
            </a:lvl8pPr>
            <a:lvl9pPr marL="3886200" indent="-228600" fontAlgn="base">
              <a:spcBef>
                <a:spcPct val="0"/>
              </a:spcBef>
              <a:spcAft>
                <a:spcPct val="0"/>
              </a:spcAft>
              <a:defRPr>
                <a:solidFill>
                  <a:schemeClr val="tx1"/>
                </a:solidFill>
                <a:latin typeface="Franklin Gothic Book" pitchFamily="34" charset="0"/>
                <a:cs typeface="Arial" charset="0"/>
              </a:defRPr>
            </a:lvl9pPr>
          </a:lstStyle>
          <a:p>
            <a:pPr>
              <a:buFontTx/>
              <a:buAutoNum type="arabicPeriod"/>
            </a:pPr>
            <a:r>
              <a:rPr lang="en-US" sz="4400">
                <a:latin typeface="Times New Roman" pitchFamily="18" charset="0"/>
                <a:cs typeface="Times New Roman" pitchFamily="18" charset="0"/>
              </a:rPr>
              <a:t>Báo cáo sản phẩm của chủ đề</a:t>
            </a:r>
          </a:p>
          <a:p>
            <a:pPr>
              <a:buFontTx/>
              <a:buAutoNum type="arabicPeriod"/>
            </a:pPr>
            <a:r>
              <a:rPr lang="en-US" sz="4400">
                <a:latin typeface="Times New Roman" pitchFamily="18" charset="0"/>
                <a:cs typeface="Times New Roman" pitchFamily="18" charset="0"/>
              </a:rPr>
              <a:t>Báo cáo quá trình hoạt động, các khó khăn</a:t>
            </a:r>
          </a:p>
          <a:p>
            <a:pPr>
              <a:buFontTx/>
              <a:buAutoNum type="arabicPeriod"/>
            </a:pPr>
            <a:r>
              <a:rPr lang="en-US" sz="4400">
                <a:latin typeface="Times New Roman" pitchFamily="18" charset="0"/>
                <a:cs typeface="Times New Roman" pitchFamily="18" charset="0"/>
              </a:rPr>
              <a:t>Tự đánh giá cá nhân, tự đánh giá nhóm</a:t>
            </a:r>
          </a:p>
          <a:p>
            <a:pPr>
              <a:buFontTx/>
              <a:buAutoNum type="arabicPeriod"/>
            </a:pPr>
            <a:r>
              <a:rPr lang="en-US" sz="4400">
                <a:latin typeface="Times New Roman" pitchFamily="18" charset="0"/>
                <a:cs typeface="Times New Roman" pitchFamily="18" charset="0"/>
              </a:rPr>
              <a:t>Cảm nhận, kinh nghiệm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153400" cy="533400"/>
          </a:xfrm>
        </p:spPr>
        <p:txBody>
          <a:bodyPr/>
          <a:lstStyle/>
          <a:p>
            <a:pPr algn="ctr" fontAlgn="auto">
              <a:spcAft>
                <a:spcPts val="0"/>
              </a:spcAft>
              <a:defRPr/>
            </a:pPr>
            <a:r>
              <a:rPr lang="en-US" sz="2800" b="1" dirty="0" smtClean="0">
                <a:latin typeface="Times New Roman" pitchFamily="18" charset="0"/>
                <a:cs typeface="Times New Roman" pitchFamily="18" charset="0"/>
              </a:rPr>
              <a:t>NỘI DUNG THẢO LUẬN</a:t>
            </a:r>
            <a:endParaRPr lang="en-US" sz="2800" b="1" dirty="0">
              <a:latin typeface="Times New Roman" pitchFamily="18" charset="0"/>
              <a:cs typeface="Times New Roman" pitchFamily="18" charset="0"/>
            </a:endParaRPr>
          </a:p>
        </p:txBody>
      </p:sp>
      <p:sp>
        <p:nvSpPr>
          <p:cNvPr id="4" name="Title 1"/>
          <p:cNvSpPr txBox="1">
            <a:spLocks/>
          </p:cNvSpPr>
          <p:nvPr/>
        </p:nvSpPr>
        <p:spPr>
          <a:xfrm>
            <a:off x="457200" y="1882775"/>
            <a:ext cx="8382000" cy="1165225"/>
          </a:xfrm>
          <a:prstGeom prst="rect">
            <a:avLst/>
          </a:prstGeom>
        </p:spPr>
        <p:txBody>
          <a:bodyPr anchor="ctr">
            <a:normAutofit/>
          </a:bodyPr>
          <a:lstStyle/>
          <a:p>
            <a:pPr fontAlgn="auto">
              <a:spcAft>
                <a:spcPts val="0"/>
              </a:spcAft>
              <a:defRPr/>
            </a:pPr>
            <a:r>
              <a:rPr lang="en-US" sz="2800" b="1" dirty="0">
                <a:latin typeface="Times New Roman" pitchFamily="18" charset="0"/>
                <a:ea typeface="+mj-ea"/>
                <a:cs typeface="Times New Roman" pitchFamily="18" charset="0"/>
              </a:rPr>
              <a:t>2. </a:t>
            </a:r>
            <a:r>
              <a:rPr lang="en-US" sz="2800" b="1" dirty="0" err="1">
                <a:latin typeface="Times New Roman" pitchFamily="18" charset="0"/>
                <a:ea typeface="+mj-ea"/>
                <a:cs typeface="Times New Roman" pitchFamily="18" charset="0"/>
              </a:rPr>
              <a:t>Thực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tiễn</a:t>
            </a:r>
            <a:r>
              <a:rPr lang="en-US" sz="2800" b="1" dirty="0">
                <a:latin typeface="Times New Roman" pitchFamily="18" charset="0"/>
                <a:ea typeface="+mj-ea"/>
                <a:cs typeface="Times New Roman" pitchFamily="18" charset="0"/>
              </a:rPr>
              <a:t> HĐTNST </a:t>
            </a:r>
            <a:r>
              <a:rPr lang="en-US" sz="2800" b="1" dirty="0" err="1">
                <a:latin typeface="Times New Roman" pitchFamily="18" charset="0"/>
                <a:ea typeface="+mj-ea"/>
                <a:cs typeface="Times New Roman" pitchFamily="18" charset="0"/>
              </a:rPr>
              <a:t>trong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nha</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trường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hiện</a:t>
            </a:r>
            <a:r>
              <a:rPr lang="en-US" sz="2800" b="1" dirty="0">
                <a:latin typeface="Times New Roman" pitchFamily="18" charset="0"/>
                <a:ea typeface="+mj-ea"/>
                <a:cs typeface="Times New Roman" pitchFamily="18" charset="0"/>
              </a:rPr>
              <a:t> nay là </a:t>
            </a:r>
            <a:r>
              <a:rPr lang="en-US" sz="2800" b="1" dirty="0" err="1">
                <a:latin typeface="Times New Roman" pitchFamily="18" charset="0"/>
                <a:ea typeface="+mj-ea"/>
                <a:cs typeface="Times New Roman" pitchFamily="18" charset="0"/>
              </a:rPr>
              <a:t>như</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thê</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nào</a:t>
            </a:r>
            <a:r>
              <a:rPr lang="en-US" sz="2800" b="1" dirty="0">
                <a:latin typeface="Times New Roman" pitchFamily="18" charset="0"/>
                <a:ea typeface="+mj-ea"/>
                <a:cs typeface="Times New Roman" pitchFamily="18" charset="0"/>
              </a:rPr>
              <a:t>?</a:t>
            </a:r>
          </a:p>
        </p:txBody>
      </p:sp>
      <p:sp>
        <p:nvSpPr>
          <p:cNvPr id="5" name="Title 1"/>
          <p:cNvSpPr txBox="1">
            <a:spLocks/>
          </p:cNvSpPr>
          <p:nvPr/>
        </p:nvSpPr>
        <p:spPr>
          <a:xfrm>
            <a:off x="381000" y="3048000"/>
            <a:ext cx="7772400" cy="1143000"/>
          </a:xfrm>
          <a:prstGeom prst="rect">
            <a:avLst/>
          </a:prstGeom>
        </p:spPr>
        <p:txBody>
          <a:bodyPr anchor="ctr">
            <a:normAutofit/>
          </a:bodyPr>
          <a:lstStyle/>
          <a:p>
            <a:pPr fontAlgn="auto">
              <a:spcAft>
                <a:spcPts val="0"/>
              </a:spcAft>
              <a:defRPr/>
            </a:pPr>
            <a:r>
              <a:rPr lang="en-US" sz="2800" b="1" dirty="0">
                <a:latin typeface="Times New Roman" pitchFamily="18" charset="0"/>
                <a:ea typeface="+mj-ea"/>
                <a:cs typeface="Times New Roman" pitchFamily="18" charset="0"/>
              </a:rPr>
              <a:t>3. </a:t>
            </a:r>
            <a:r>
              <a:rPr lang="en-US" sz="2800" b="1" dirty="0" err="1">
                <a:latin typeface="Times New Roman" pitchFamily="18" charset="0"/>
                <a:ea typeface="+mj-ea"/>
                <a:cs typeface="Times New Roman" pitchFamily="18" charset="0"/>
              </a:rPr>
              <a:t>Kê</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hoạch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tô</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chức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kê</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hoạch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dạy</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học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chương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trình</a:t>
            </a:r>
            <a:r>
              <a:rPr lang="en-US" sz="2800" b="1" dirty="0">
                <a:latin typeface="Times New Roman" pitchFamily="18" charset="0"/>
                <a:ea typeface="+mj-ea"/>
                <a:cs typeface="Times New Roman" pitchFamily="18" charset="0"/>
              </a:rPr>
              <a:t> HĐTNST </a:t>
            </a:r>
            <a:r>
              <a:rPr lang="en-US" sz="2800" b="1" dirty="0" err="1">
                <a:latin typeface="Times New Roman" pitchFamily="18" charset="0"/>
                <a:ea typeface="+mj-ea"/>
                <a:cs typeface="Times New Roman" pitchFamily="18" charset="0"/>
              </a:rPr>
              <a:t>như</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thê</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nào</a:t>
            </a:r>
            <a:r>
              <a:rPr lang="en-US" sz="2800" b="1" dirty="0">
                <a:latin typeface="Times New Roman" pitchFamily="18" charset="0"/>
                <a:ea typeface="+mj-ea"/>
                <a:cs typeface="Times New Roman" pitchFamily="18" charset="0"/>
              </a:rPr>
              <a:t>?</a:t>
            </a:r>
          </a:p>
        </p:txBody>
      </p:sp>
      <p:sp>
        <p:nvSpPr>
          <p:cNvPr id="6" name="Title 1"/>
          <p:cNvSpPr txBox="1">
            <a:spLocks/>
          </p:cNvSpPr>
          <p:nvPr/>
        </p:nvSpPr>
        <p:spPr>
          <a:xfrm>
            <a:off x="457200" y="4016375"/>
            <a:ext cx="7772400" cy="1470025"/>
          </a:xfrm>
          <a:prstGeom prst="rect">
            <a:avLst/>
          </a:prstGeom>
        </p:spPr>
        <p:txBody>
          <a:bodyPr anchor="ctr">
            <a:normAutofit/>
          </a:bodyPr>
          <a:lstStyle/>
          <a:p>
            <a:pPr fontAlgn="auto">
              <a:spcAft>
                <a:spcPts val="0"/>
              </a:spcAft>
              <a:defRPr/>
            </a:pPr>
            <a:r>
              <a:rPr lang="en-US" sz="2800" b="1" dirty="0">
                <a:latin typeface="Times New Roman" pitchFamily="18" charset="0"/>
                <a:ea typeface="+mj-ea"/>
                <a:cs typeface="Times New Roman" pitchFamily="18" charset="0"/>
              </a:rPr>
              <a:t>4. </a:t>
            </a:r>
            <a:r>
              <a:rPr lang="en-US" sz="2800" b="1" dirty="0" err="1">
                <a:latin typeface="Times New Roman" pitchFamily="18" charset="0"/>
                <a:ea typeface="+mj-ea"/>
                <a:cs typeface="Times New Roman" pitchFamily="18" charset="0"/>
              </a:rPr>
              <a:t>Sơ</a:t>
            </a:r>
            <a:r>
              <a:rPr lang="en-US" sz="2800" b="1" dirty="0">
                <a:latin typeface="Times New Roman" pitchFamily="18" charset="0"/>
                <a:ea typeface="+mj-ea"/>
                <a:cs typeface="Times New Roman" pitchFamily="18" charset="0"/>
              </a:rPr>
              <a:t>̉/</a:t>
            </a:r>
            <a:r>
              <a:rPr lang="en-US" sz="2800" b="1" dirty="0" err="1">
                <a:latin typeface="Times New Roman" pitchFamily="18" charset="0"/>
                <a:ea typeface="+mj-ea"/>
                <a:cs typeface="Times New Roman" pitchFamily="18" charset="0"/>
              </a:rPr>
              <a:t>Phòng</a:t>
            </a:r>
            <a:r>
              <a:rPr lang="en-US" sz="2800" b="1" dirty="0">
                <a:latin typeface="Times New Roman" pitchFamily="18" charset="0"/>
                <a:ea typeface="+mj-ea"/>
                <a:cs typeface="Times New Roman" pitchFamily="18" charset="0"/>
              </a:rPr>
              <a:t>/</a:t>
            </a:r>
            <a:r>
              <a:rPr lang="en-US" sz="2800" b="1" dirty="0" err="1">
                <a:latin typeface="Times New Roman" pitchFamily="18" charset="0"/>
                <a:ea typeface="+mj-ea"/>
                <a:cs typeface="Times New Roman" pitchFamily="18" charset="0"/>
              </a:rPr>
              <a:t>Trường</a:t>
            </a:r>
            <a:r>
              <a:rPr lang="en-US" sz="2800" b="1" dirty="0">
                <a:latin typeface="Times New Roman" pitchFamily="18" charset="0"/>
                <a:ea typeface="+mj-ea"/>
                <a:cs typeface="Times New Roman" pitchFamily="18" charset="0"/>
              </a:rPr>
              <a:t>/</a:t>
            </a:r>
            <a:r>
              <a:rPr lang="en-US" sz="2800" b="1" dirty="0" err="1">
                <a:latin typeface="Times New Roman" pitchFamily="18" charset="0"/>
                <a:ea typeface="+mj-ea"/>
                <a:cs typeface="Times New Roman" pitchFamily="18" charset="0"/>
              </a:rPr>
              <a:t>Tô</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bô</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môn</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đa</a:t>
            </a:r>
            <a:r>
              <a:rPr lang="en-US" sz="2800" b="1" dirty="0">
                <a:latin typeface="Times New Roman" pitchFamily="18" charset="0"/>
                <a:ea typeface="+mj-ea"/>
                <a:cs typeface="Times New Roman" pitchFamily="18" charset="0"/>
              </a:rPr>
              <a:t>̃ chỉ </a:t>
            </a:r>
            <a:r>
              <a:rPr lang="en-US" sz="2800" b="1" dirty="0" err="1">
                <a:latin typeface="Times New Roman" pitchFamily="18" charset="0"/>
                <a:ea typeface="+mj-ea"/>
                <a:cs typeface="Times New Roman" pitchFamily="18" charset="0"/>
              </a:rPr>
              <a:t>đạo</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việc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tô</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chức</a:t>
            </a:r>
            <a:r>
              <a:rPr lang="en-US" sz="2800" b="1" dirty="0">
                <a:latin typeface="Times New Roman" pitchFamily="18" charset="0"/>
                <a:ea typeface="+mj-ea"/>
                <a:cs typeface="Times New Roman" pitchFamily="18" charset="0"/>
              </a:rPr>
              <a:t> HĐTNST </a:t>
            </a:r>
            <a:r>
              <a:rPr lang="en-US" sz="2800" b="1" dirty="0" err="1">
                <a:latin typeface="Times New Roman" pitchFamily="18" charset="0"/>
                <a:ea typeface="+mj-ea"/>
                <a:cs typeface="Times New Roman" pitchFamily="18" charset="0"/>
              </a:rPr>
              <a:t>như</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thê</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nào</a:t>
            </a:r>
            <a:r>
              <a:rPr lang="en-US" sz="2800" b="1" dirty="0">
                <a:latin typeface="Times New Roman" pitchFamily="18" charset="0"/>
                <a:ea typeface="+mj-ea"/>
                <a:cs typeface="Times New Roman" pitchFamily="18" charset="0"/>
              </a:rPr>
              <a:t>?</a:t>
            </a:r>
          </a:p>
        </p:txBody>
      </p:sp>
      <p:sp>
        <p:nvSpPr>
          <p:cNvPr id="7" name="Title 1"/>
          <p:cNvSpPr txBox="1">
            <a:spLocks/>
          </p:cNvSpPr>
          <p:nvPr/>
        </p:nvSpPr>
        <p:spPr>
          <a:xfrm>
            <a:off x="381000" y="5105400"/>
            <a:ext cx="8763000" cy="1470025"/>
          </a:xfrm>
          <a:prstGeom prst="rect">
            <a:avLst/>
          </a:prstGeom>
        </p:spPr>
        <p:txBody>
          <a:bodyPr anchor="ctr">
            <a:normAutofit/>
          </a:bodyPr>
          <a:lstStyle/>
          <a:p>
            <a:pPr fontAlgn="auto">
              <a:spcAft>
                <a:spcPts val="0"/>
              </a:spcAft>
              <a:defRPr/>
            </a:pPr>
            <a:r>
              <a:rPr lang="en-US" sz="2800" b="1" dirty="0">
                <a:latin typeface="Times New Roman" pitchFamily="18" charset="0"/>
                <a:ea typeface="+mj-ea"/>
                <a:cs typeface="Times New Roman" pitchFamily="18" charset="0"/>
              </a:rPr>
              <a:t>5. </a:t>
            </a:r>
            <a:r>
              <a:rPr lang="en-US" sz="2800" b="1" dirty="0" err="1">
                <a:latin typeface="Times New Roman" pitchFamily="18" charset="0"/>
                <a:ea typeface="+mj-ea"/>
                <a:cs typeface="Times New Roman" pitchFamily="18" charset="0"/>
              </a:rPr>
              <a:t>Những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kho</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khăn</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va</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vướng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mắc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gi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trong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tô</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chức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thực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hiện</a:t>
            </a:r>
            <a:r>
              <a:rPr lang="en-US" sz="2800" b="1" dirty="0">
                <a:latin typeface="Times New Roman" pitchFamily="18" charset="0"/>
                <a:ea typeface="+mj-ea"/>
                <a:cs typeface="Times New Roman" pitchFamily="18" charset="0"/>
              </a:rPr>
              <a:t> HĐTNST </a:t>
            </a:r>
            <a:r>
              <a:rPr lang="en-US" sz="2800" b="1" dirty="0" err="1">
                <a:latin typeface="Times New Roman" pitchFamily="18" charset="0"/>
                <a:ea typeface="+mj-ea"/>
                <a:cs typeface="Times New Roman" pitchFamily="18" charset="0"/>
              </a:rPr>
              <a:t>trong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nha</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trường</a:t>
            </a:r>
            <a:r>
              <a:rPr lang="en-US" sz="2800" b="1" dirty="0">
                <a:latin typeface="Times New Roman" pitchFamily="18" charset="0"/>
                <a:ea typeface="+mj-ea"/>
                <a:cs typeface="Times New Roman" pitchFamily="18" charset="0"/>
              </a:rPr>
              <a:t> THCS?</a:t>
            </a:r>
          </a:p>
        </p:txBody>
      </p:sp>
      <p:sp>
        <p:nvSpPr>
          <p:cNvPr id="8" name="Title 1"/>
          <p:cNvSpPr txBox="1">
            <a:spLocks/>
          </p:cNvSpPr>
          <p:nvPr/>
        </p:nvSpPr>
        <p:spPr>
          <a:xfrm>
            <a:off x="76200" y="1044575"/>
            <a:ext cx="8382000" cy="860425"/>
          </a:xfrm>
          <a:prstGeom prst="rect">
            <a:avLst/>
          </a:prstGeom>
        </p:spPr>
        <p:txBody>
          <a:bodyPr anchor="ctr">
            <a:normAutofit lnSpcReduction="10000"/>
          </a:bodyPr>
          <a:lstStyle/>
          <a:p>
            <a:pPr algn="ctr" fontAlgn="auto">
              <a:spcAft>
                <a:spcPts val="0"/>
              </a:spcAft>
              <a:defRPr/>
            </a:pPr>
            <a:r>
              <a:rPr lang="en-US" sz="2800" b="1" dirty="0">
                <a:latin typeface="Times New Roman" pitchFamily="18" charset="0"/>
                <a:ea typeface="+mj-ea"/>
                <a:cs typeface="Times New Roman" pitchFamily="18" charset="0"/>
              </a:rPr>
              <a:t>1. </a:t>
            </a:r>
            <a:r>
              <a:rPr lang="en-US" sz="2800" b="1" dirty="0" err="1">
                <a:latin typeface="Times New Roman" pitchFamily="18" charset="0"/>
                <a:ea typeface="+mj-ea"/>
                <a:cs typeface="Times New Roman" pitchFamily="18" charset="0"/>
              </a:rPr>
              <a:t>Hoạt</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động</a:t>
            </a:r>
            <a:r>
              <a:rPr lang="en-US" sz="2800" b="1" dirty="0">
                <a:latin typeface="Times New Roman" pitchFamily="18" charset="0"/>
                <a:ea typeface="+mj-ea"/>
                <a:cs typeface="Times New Roman" pitchFamily="18" charset="0"/>
              </a:rPr>
              <a:t> TNST là </a:t>
            </a:r>
            <a:r>
              <a:rPr lang="en-US" sz="2800" b="1" dirty="0" err="1">
                <a:latin typeface="Times New Roman" pitchFamily="18" charset="0"/>
                <a:ea typeface="+mj-ea"/>
                <a:cs typeface="Times New Roman" pitchFamily="18" charset="0"/>
              </a:rPr>
              <a:t>gi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Khác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gi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với</a:t>
            </a:r>
            <a:r>
              <a:rPr lang="en-US" sz="2800" b="1" dirty="0">
                <a:latin typeface="Times New Roman" pitchFamily="18" charset="0"/>
                <a:ea typeface="+mj-ea"/>
                <a:cs typeface="Times New Roman" pitchFamily="18" charset="0"/>
              </a:rPr>
              <a:t> HĐNGLL? </a:t>
            </a:r>
            <a:r>
              <a:rPr lang="en-US" sz="2800" b="1" dirty="0" err="1">
                <a:latin typeface="Times New Roman" pitchFamily="18" charset="0"/>
                <a:ea typeface="+mj-ea"/>
                <a:cs typeface="Times New Roman" pitchFamily="18" charset="0"/>
              </a:rPr>
              <a:t>Khác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gi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với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hoạt</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động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thực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hành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nghiệm</a:t>
            </a:r>
            <a:r>
              <a:rPr lang="en-US" sz="2800" b="1" dirty="0">
                <a:latin typeface="Times New Roman" pitchFamily="18" charset="0"/>
                <a:ea typeface="+mj-ea"/>
                <a:cs typeface="Times New Roman" pitchFamily="18"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7400"/>
            <a:ext cx="9144000" cy="1676400"/>
          </a:xfrm>
          <a:solidFill>
            <a:schemeClr val="bg1"/>
          </a:solidFill>
        </p:spPr>
        <p:txBody>
          <a:bodyPr>
            <a:normAutofit fontScale="90000"/>
          </a:bodyPr>
          <a:lstStyle/>
          <a:p>
            <a:pPr algn="ctr" fontAlgn="auto">
              <a:spcAft>
                <a:spcPts val="0"/>
              </a:spcAft>
              <a:defRPr/>
            </a:pPr>
            <a:r>
              <a:rPr lang="en-US" b="1" dirty="0" smtClean="0">
                <a:solidFill>
                  <a:schemeClr val="tx1"/>
                </a:solidFill>
                <a:latin typeface="Times New Roman" pitchFamily="18" charset="0"/>
                <a:cs typeface="Times New Roman" pitchFamily="18" charset="0"/>
              </a:rPr>
              <a:t>VAI TRÒ CỦA HOẠT ĐỒNG TRẢI NGHIỆM SÁNG TẠO TRONG DẠY HỌC, GIÁO DỤC HỌC SINH?</a:t>
            </a:r>
            <a:endParaRPr lang="en-US" b="1"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D731240F-6FA9-4CAE-8640-D7C64B035F31}"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lstStyle/>
          <a:p>
            <a:pPr fontAlgn="auto">
              <a:spcAft>
                <a:spcPts val="0"/>
              </a:spcAft>
              <a:defRPr/>
            </a:pPr>
            <a:r>
              <a:rPr lang="en-US" dirty="0" err="1" smtClean="0"/>
              <a:t>Hoạt</a:t>
            </a:r>
            <a:r>
              <a:rPr lang="en-US" dirty="0" smtClean="0"/>
              <a:t> </a:t>
            </a:r>
            <a:r>
              <a:rPr lang="en-US" dirty="0" err="1" smtClean="0"/>
              <a:t>động</a:t>
            </a:r>
            <a:r>
              <a:rPr lang="en-US" dirty="0" smtClean="0"/>
              <a:t> TRẢI NGHIỆM SÁNG TẠO</a:t>
            </a:r>
            <a:endParaRPr lang="en-US" dirty="0"/>
          </a:p>
        </p:txBody>
      </p:sp>
      <p:sp>
        <p:nvSpPr>
          <p:cNvPr id="19458" name="Rectangle 2"/>
          <p:cNvSpPr>
            <a:spLocks noChangeArrowheads="1"/>
          </p:cNvSpPr>
          <p:nvPr/>
        </p:nvSpPr>
        <p:spPr bwMode="auto">
          <a:xfrm>
            <a:off x="228600" y="4114800"/>
            <a:ext cx="3810000" cy="1938338"/>
          </a:xfrm>
          <a:prstGeom prst="rect">
            <a:avLst/>
          </a:prstGeom>
          <a:noFill/>
          <a:ln w="2857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r>
              <a:rPr lang="en-US" sz="2400" b="1">
                <a:latin typeface="Times New Roman" pitchFamily="18" charset="0"/>
                <a:ea typeface="Calibri" pitchFamily="34" charset="0"/>
                <a:cs typeface="Times New Roman" pitchFamily="18" charset="0"/>
              </a:rPr>
              <a:t>Dewey, Piaget, Kolb</a:t>
            </a:r>
            <a:r>
              <a:rPr lang="en-US" sz="2400">
                <a:latin typeface="Times New Roman" pitchFamily="18" charset="0"/>
                <a:ea typeface="Calibri" pitchFamily="34" charset="0"/>
                <a:cs typeface="Times New Roman" pitchFamily="18" charset="0"/>
              </a:rPr>
              <a:t> </a:t>
            </a:r>
          </a:p>
          <a:p>
            <a:pPr algn="just"/>
            <a:r>
              <a:rPr lang="en-US" sz="2400">
                <a:latin typeface="Times New Roman" pitchFamily="18" charset="0"/>
                <a:ea typeface="Calibri" pitchFamily="34" charset="0"/>
                <a:cs typeface="Times New Roman" pitchFamily="18" charset="0"/>
              </a:rPr>
              <a:t>Phát huy sự sáng tạo của học sinh - Môi trường cuộc sống sẽ kích thích và phát triển sự sáng tạo của học sinh</a:t>
            </a:r>
            <a:endParaRPr lang="en-US" sz="2400">
              <a:ea typeface="Calibri" pitchFamily="34" charset="0"/>
              <a:cs typeface="Times New Roman" pitchFamily="18" charset="0"/>
            </a:endParaRPr>
          </a:p>
        </p:txBody>
      </p:sp>
      <p:sp>
        <p:nvSpPr>
          <p:cNvPr id="1027" name="Rectangle 3"/>
          <p:cNvSpPr>
            <a:spLocks noChangeArrowheads="1"/>
          </p:cNvSpPr>
          <p:nvPr/>
        </p:nvSpPr>
        <p:spPr bwMode="auto">
          <a:xfrm>
            <a:off x="304800" y="2362200"/>
            <a:ext cx="2667000" cy="1570038"/>
          </a:xfrm>
          <a:prstGeom prst="rect">
            <a:avLst/>
          </a:prstGeom>
          <a:noFill/>
          <a:ln w="28575">
            <a:solidFill>
              <a:schemeClr val="bg1">
                <a:lumMod val="65000"/>
              </a:schemeClr>
            </a:solidFill>
            <a:miter lim="800000"/>
            <a:headEnd/>
            <a:tailEnd/>
          </a:ln>
          <a:effectLst/>
        </p:spPr>
        <p:txBody>
          <a:bodyPr anchor="ctr">
            <a:spAutoFit/>
          </a:bodyPr>
          <a:lstStyle/>
          <a:p>
            <a:pPr>
              <a:defRPr/>
            </a:pPr>
            <a:r>
              <a:rPr lang="en-US" sz="2400" b="1" dirty="0">
                <a:latin typeface="Times New Roman" pitchFamily="18" charset="0"/>
                <a:ea typeface="Calibri" pitchFamily="34" charset="0"/>
                <a:cs typeface="Times New Roman" pitchFamily="18" charset="0"/>
              </a:rPr>
              <a:t>Dewey , </a:t>
            </a:r>
            <a:r>
              <a:rPr lang="en-US" sz="2400" b="1" dirty="0" err="1">
                <a:latin typeface="Times New Roman" pitchFamily="18" charset="0"/>
                <a:ea typeface="Calibri" pitchFamily="34" charset="0"/>
                <a:cs typeface="Times New Roman" pitchFamily="18" charset="0"/>
              </a:rPr>
              <a:t>Balleux</a:t>
            </a:r>
            <a:r>
              <a:rPr lang="en-US" sz="2400" dirty="0">
                <a:latin typeface="Times New Roman" pitchFamily="18" charset="0"/>
                <a:ea typeface="Calibri" pitchFamily="34" charset="0"/>
                <a:cs typeface="Times New Roman" pitchFamily="18" charset="0"/>
              </a:rPr>
              <a:t> </a:t>
            </a:r>
          </a:p>
          <a:p>
            <a:pPr>
              <a:defRPr/>
            </a:pPr>
            <a:r>
              <a:rPr lang="en-US" sz="2400" dirty="0" err="1">
                <a:latin typeface="Times New Roman" pitchFamily="18" charset="0"/>
                <a:ea typeface="Calibri" pitchFamily="34" charset="0"/>
                <a:cs typeface="Times New Roman" pitchFamily="18" charset="0"/>
              </a:rPr>
              <a:t>Hoạt</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động</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học</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tập</a:t>
            </a:r>
            <a:r>
              <a:rPr lang="en-US" sz="2400" dirty="0">
                <a:latin typeface="Times New Roman" pitchFamily="18" charset="0"/>
                <a:ea typeface="Calibri" pitchFamily="34" charset="0"/>
                <a:cs typeface="Times New Roman" pitchFamily="18" charset="0"/>
              </a:rPr>
              <a:t> - </a:t>
            </a:r>
            <a:r>
              <a:rPr lang="en-US" sz="2400" dirty="0" err="1">
                <a:latin typeface="Times New Roman" pitchFamily="18" charset="0"/>
                <a:ea typeface="Calibri" pitchFamily="34" charset="0"/>
                <a:cs typeface="Times New Roman" pitchFamily="18" charset="0"/>
              </a:rPr>
              <a:t>Gắn</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kết</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nha</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trường</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với</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cuộc</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sống</a:t>
            </a:r>
            <a:endParaRPr lang="en-US" sz="2400" dirty="0">
              <a:latin typeface="Arial" pitchFamily="34" charset="0"/>
              <a:cs typeface="Arial" pitchFamily="34" charset="0"/>
            </a:endParaRPr>
          </a:p>
        </p:txBody>
      </p:sp>
      <p:sp>
        <p:nvSpPr>
          <p:cNvPr id="19460" name="Rectangle 6"/>
          <p:cNvSpPr>
            <a:spLocks noChangeArrowheads="1"/>
          </p:cNvSpPr>
          <p:nvPr/>
        </p:nvSpPr>
        <p:spPr bwMode="auto">
          <a:xfrm>
            <a:off x="3276600" y="1068388"/>
            <a:ext cx="2286000" cy="1200150"/>
          </a:xfrm>
          <a:prstGeom prst="rect">
            <a:avLst/>
          </a:prstGeom>
          <a:noFill/>
          <a:ln w="2857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lgn="ctr"/>
            <a:r>
              <a:rPr lang="en-US" sz="2400" b="1">
                <a:latin typeface="Times New Roman" pitchFamily="18" charset="0"/>
                <a:cs typeface="Times New Roman" pitchFamily="18" charset="0"/>
              </a:rPr>
              <a:t>UNESCO</a:t>
            </a:r>
          </a:p>
          <a:p>
            <a:pPr algn="ctr"/>
            <a:r>
              <a:rPr lang="en-US" sz="2400">
                <a:latin typeface="Times New Roman" pitchFamily="18" charset="0"/>
                <a:cs typeface="Times New Roman" pitchFamily="18" charset="0"/>
              </a:rPr>
              <a:t>Tạo môi trường học tập suốt đời</a:t>
            </a:r>
          </a:p>
        </p:txBody>
      </p:sp>
      <p:sp>
        <p:nvSpPr>
          <p:cNvPr id="1028" name="Rectangle 4"/>
          <p:cNvSpPr>
            <a:spLocks noChangeArrowheads="1"/>
          </p:cNvSpPr>
          <p:nvPr/>
        </p:nvSpPr>
        <p:spPr bwMode="auto">
          <a:xfrm>
            <a:off x="5029200" y="2590800"/>
            <a:ext cx="2514600" cy="1200150"/>
          </a:xfrm>
          <a:prstGeom prst="rect">
            <a:avLst/>
          </a:prstGeom>
          <a:noFill/>
          <a:ln w="28575">
            <a:solidFill>
              <a:schemeClr val="bg2">
                <a:lumMod val="25000"/>
              </a:schemeClr>
            </a:solidFill>
            <a:miter lim="800000"/>
            <a:headEnd/>
            <a:tailEnd/>
          </a:ln>
          <a:effectLst/>
        </p:spPr>
        <p:txBody>
          <a:bodyPr anchor="ctr">
            <a:spAutoFit/>
          </a:bodyPr>
          <a:lstStyle/>
          <a:p>
            <a:pPr algn="ctr">
              <a:defRPr/>
            </a:pPr>
            <a:r>
              <a:rPr lang="en-US" sz="2400" b="1" dirty="0">
                <a:latin typeface="Times New Roman" pitchFamily="18" charset="0"/>
                <a:ea typeface="Calibri" pitchFamily="34" charset="0"/>
                <a:cs typeface="Times New Roman" pitchFamily="18" charset="0"/>
              </a:rPr>
              <a:t>Lindeman</a:t>
            </a:r>
          </a:p>
          <a:p>
            <a:pPr algn="just">
              <a:defRPr/>
            </a:pPr>
            <a:r>
              <a:rPr lang="en-US" sz="2400" dirty="0" err="1">
                <a:latin typeface="Times New Roman" pitchFamily="18" charset="0"/>
                <a:ea typeface="Calibri" pitchFamily="34" charset="0"/>
                <a:cs typeface="Times New Roman" pitchFamily="18" charset="0"/>
              </a:rPr>
              <a:t>Giải</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quyết</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các</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tình</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huống</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thực</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tiễn</a:t>
            </a:r>
            <a:endParaRPr lang="en-US" sz="2400" dirty="0">
              <a:latin typeface="Arial" pitchFamily="34" charset="0"/>
              <a:cs typeface="Arial" pitchFamily="34" charset="0"/>
            </a:endParaRPr>
          </a:p>
        </p:txBody>
      </p:sp>
      <p:sp>
        <p:nvSpPr>
          <p:cNvPr id="1029" name="Rectangle 5"/>
          <p:cNvSpPr>
            <a:spLocks noChangeArrowheads="1"/>
          </p:cNvSpPr>
          <p:nvPr/>
        </p:nvSpPr>
        <p:spPr bwMode="auto">
          <a:xfrm>
            <a:off x="4800600" y="4191000"/>
            <a:ext cx="3733800" cy="1938338"/>
          </a:xfrm>
          <a:prstGeom prst="rect">
            <a:avLst/>
          </a:prstGeom>
          <a:noFill/>
          <a:ln w="28575">
            <a:solidFill>
              <a:schemeClr val="accent1">
                <a:lumMod val="75000"/>
              </a:schemeClr>
            </a:solidFill>
            <a:miter lim="800000"/>
            <a:headEnd/>
            <a:tailEnd/>
          </a:ln>
          <a:effectLst/>
        </p:spPr>
        <p:txBody>
          <a:bodyPr anchor="ctr">
            <a:spAutoFit/>
          </a:bodyPr>
          <a:lstStyle/>
          <a:p>
            <a:pPr algn="ctr">
              <a:defRPr/>
            </a:pPr>
            <a:r>
              <a:rPr lang="en-US" sz="2400" b="1" dirty="0">
                <a:latin typeface="Times New Roman" pitchFamily="18" charset="0"/>
                <a:ea typeface="Calibri" pitchFamily="34" charset="0"/>
                <a:cs typeface="Times New Roman" pitchFamily="18" charset="0"/>
              </a:rPr>
              <a:t>Piaget, </a:t>
            </a:r>
            <a:r>
              <a:rPr lang="en-US" sz="2400" b="1" dirty="0" err="1">
                <a:latin typeface="Times New Roman" pitchFamily="18" charset="0"/>
                <a:ea typeface="Calibri" pitchFamily="34" charset="0"/>
                <a:cs typeface="Times New Roman" pitchFamily="18" charset="0"/>
              </a:rPr>
              <a:t>Lewin</a:t>
            </a:r>
            <a:r>
              <a:rPr lang="en-US" sz="2400" b="1" dirty="0">
                <a:latin typeface="Times New Roman" pitchFamily="18" charset="0"/>
                <a:ea typeface="Calibri" pitchFamily="34" charset="0"/>
                <a:cs typeface="Times New Roman" pitchFamily="18" charset="0"/>
              </a:rPr>
              <a:t>, Kolb</a:t>
            </a:r>
          </a:p>
          <a:p>
            <a:pPr algn="just">
              <a:defRPr/>
            </a:pPr>
            <a:r>
              <a:rPr lang="en-US" sz="2400" dirty="0" err="1">
                <a:latin typeface="Times New Roman" pitchFamily="18" charset="0"/>
                <a:ea typeface="Calibri" pitchFamily="34" charset="0"/>
                <a:cs typeface="Times New Roman" pitchFamily="18" charset="0"/>
              </a:rPr>
              <a:t>Năng</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lực</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thích</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nghi</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năng</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lực</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sáng</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tạo</a:t>
            </a:r>
            <a:r>
              <a:rPr lang="en-US" sz="2400" dirty="0">
                <a:latin typeface="Times New Roman" pitchFamily="18" charset="0"/>
                <a:ea typeface="Calibri" pitchFamily="34" charset="0"/>
                <a:cs typeface="Times New Roman" pitchFamily="18" charset="0"/>
              </a:rPr>
              <a:t> - </a:t>
            </a:r>
            <a:r>
              <a:rPr lang="en-US" sz="2400" dirty="0" err="1">
                <a:latin typeface="Times New Roman" pitchFamily="18" charset="0"/>
                <a:ea typeface="Calibri" pitchFamily="34" charset="0"/>
                <a:cs typeface="Times New Roman" pitchFamily="18" charset="0"/>
              </a:rPr>
              <a:t>huy</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động</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kiến</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thức</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ki</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năng</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kinh</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nghiệm</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cho</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phu</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hợp</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với</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bối</a:t>
            </a:r>
            <a:r>
              <a:rPr lang="en-US" sz="2400" dirty="0">
                <a:latin typeface="Times New Roman" pitchFamily="18" charset="0"/>
                <a:ea typeface="Calibri" pitchFamily="34" charset="0"/>
                <a:cs typeface="Times New Roman" pitchFamily="18" charset="0"/>
              </a:rPr>
              <a:t> </a:t>
            </a:r>
            <a:r>
              <a:rPr lang="en-US" sz="2400" dirty="0" err="1">
                <a:latin typeface="Times New Roman" pitchFamily="18" charset="0"/>
                <a:ea typeface="Calibri" pitchFamily="34" charset="0"/>
                <a:cs typeface="Times New Roman" pitchFamily="18" charset="0"/>
              </a:rPr>
              <a:t>cảnh</a:t>
            </a:r>
            <a:endParaRPr lang="en-US" sz="2400" dirty="0">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pPr>
              <a:defRPr/>
            </a:pPr>
            <a:fld id="{5D08CB8E-D3B2-4555-822D-48305660590E}" type="slidenum">
              <a:rPr lang="en-US" sz="2400"/>
              <a:pPr>
                <a:defRPr/>
              </a:pPr>
              <a:t>5</a:t>
            </a:fld>
            <a:endParaRPr lang="en-US"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38200"/>
          </a:xfrm>
        </p:spPr>
        <p:txBody>
          <a:bodyPr/>
          <a:lstStyle/>
          <a:p>
            <a:pPr algn="ctr" fontAlgn="auto">
              <a:spcAft>
                <a:spcPts val="0"/>
              </a:spcAft>
              <a:defRPr/>
            </a:pPr>
            <a:r>
              <a:rPr lang="fr-FR" b="1" dirty="0" smtClean="0"/>
              <a:t>Ba </a:t>
            </a:r>
            <a:r>
              <a:rPr lang="fr-FR" b="1" dirty="0" err="1" smtClean="0"/>
              <a:t>mô</a:t>
            </a:r>
            <a:r>
              <a:rPr lang="fr-FR" b="1" dirty="0" smtClean="0"/>
              <a:t> </a:t>
            </a:r>
            <a:r>
              <a:rPr lang="fr-FR" b="1" dirty="0" err="1" smtClean="0"/>
              <a:t>hình</a:t>
            </a:r>
            <a:r>
              <a:rPr lang="fr-FR" b="1" dirty="0" smtClean="0"/>
              <a:t> </a:t>
            </a:r>
            <a:r>
              <a:rPr lang="fr-FR" b="1" dirty="0" err="1" smtClean="0"/>
              <a:t>gia</a:t>
            </a:r>
            <a:r>
              <a:rPr lang="fr-FR" b="1" dirty="0" smtClean="0"/>
              <a:t>̉</a:t>
            </a:r>
            <a:r>
              <a:rPr lang="fr-FR" b="1" dirty="0" err="1" smtClean="0"/>
              <a:t>ng</a:t>
            </a:r>
            <a:r>
              <a:rPr lang="fr-FR" b="1" dirty="0" smtClean="0"/>
              <a:t> </a:t>
            </a:r>
            <a:r>
              <a:rPr lang="fr-FR" b="1" dirty="0" err="1" smtClean="0"/>
              <a:t>dạy</a:t>
            </a:r>
            <a:endParaRPr lang="en-US" dirty="0"/>
          </a:p>
        </p:txBody>
      </p:sp>
      <p:sp>
        <p:nvSpPr>
          <p:cNvPr id="4" name="Slide Number Placeholder 3"/>
          <p:cNvSpPr>
            <a:spLocks noGrp="1"/>
          </p:cNvSpPr>
          <p:nvPr>
            <p:ph type="sldNum" sz="quarter" idx="12"/>
          </p:nvPr>
        </p:nvSpPr>
        <p:spPr/>
        <p:txBody>
          <a:bodyPr/>
          <a:lstStyle/>
          <a:p>
            <a:pPr>
              <a:defRPr/>
            </a:pPr>
            <a:fld id="{68C54763-9B5D-4103-874B-C60B64828698}" type="slidenum">
              <a:rPr lang="en-US"/>
              <a:pPr>
                <a:defRPr/>
              </a:pPr>
              <a:t>6</a:t>
            </a:fld>
            <a:endParaRPr lang="en-US"/>
          </a:p>
        </p:txBody>
      </p:sp>
      <p:pic>
        <p:nvPicPr>
          <p:cNvPr id="20483" name="Picture 4"/>
          <p:cNvPicPr>
            <a:picLocks noChangeAspect="1" noChangeArrowheads="1"/>
          </p:cNvPicPr>
          <p:nvPr/>
        </p:nvPicPr>
        <p:blipFill>
          <a:blip r:embed="rId3">
            <a:extLst>
              <a:ext uri="{28A0092B-C50C-407E-A947-70E740481C1C}">
                <a14:useLocalDpi xmlns:a14="http://schemas.microsoft.com/office/drawing/2010/main" val="0"/>
              </a:ext>
            </a:extLst>
          </a:blip>
          <a:srcRect l="13844" t="30380" r="42812" b="16582"/>
          <a:stretch>
            <a:fillRect/>
          </a:stretch>
        </p:blipFill>
        <p:spPr bwMode="auto">
          <a:xfrm>
            <a:off x="0" y="6858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838200"/>
          </a:xfrm>
        </p:spPr>
        <p:txBody>
          <a:bodyPr/>
          <a:lstStyle/>
          <a:p>
            <a:pPr fontAlgn="auto">
              <a:spcAft>
                <a:spcPts val="0"/>
              </a:spcAft>
              <a:defRPr/>
            </a:pPr>
            <a:r>
              <a:rPr lang="en-US" b="1" dirty="0" err="1" smtClean="0">
                <a:latin typeface="Times New Roman" pitchFamily="18" charset="0"/>
                <a:cs typeface="Times New Roman" pitchFamily="18" charset="0"/>
              </a:rPr>
              <a:t>Hiệu</a:t>
            </a:r>
            <a:r>
              <a:rPr lang="en-US" b="1" dirty="0" smtClean="0">
                <a:latin typeface="Times New Roman" pitchFamily="18" charset="0"/>
                <a:cs typeface="Times New Roman" pitchFamily="18" charset="0"/>
              </a:rPr>
              <a:t> quả </a:t>
            </a:r>
            <a:r>
              <a:rPr lang="en-US" b="1" dirty="0" err="1" smtClean="0">
                <a:latin typeface="Times New Roman" pitchFamily="18" charset="0"/>
                <a:cs typeface="Times New Roman" pitchFamily="18" charset="0"/>
              </a:rPr>
              <a:t>của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các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pháp</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DEACA41-071D-40E5-8111-5E2DCB7FB799}" type="slidenum">
              <a:rPr lang="en-US"/>
              <a:pPr>
                <a:defRPr/>
              </a:pPr>
              <a:t>7</a:t>
            </a:fld>
            <a:endParaRPr lang="en-US"/>
          </a:p>
        </p:txBody>
      </p:sp>
      <p:graphicFrame>
        <p:nvGraphicFramePr>
          <p:cNvPr id="5" name="Table 4"/>
          <p:cNvGraphicFramePr>
            <a:graphicFrameLocks noGrp="1"/>
          </p:cNvGraphicFramePr>
          <p:nvPr/>
        </p:nvGraphicFramePr>
        <p:xfrm>
          <a:off x="457200" y="1143000"/>
          <a:ext cx="8534400" cy="5585460"/>
        </p:xfrm>
        <a:graphic>
          <a:graphicData uri="http://schemas.openxmlformats.org/drawingml/2006/table">
            <a:tbl>
              <a:tblPr/>
              <a:tblGrid>
                <a:gridCol w="1905000"/>
                <a:gridCol w="4191000"/>
                <a:gridCol w="2438400"/>
              </a:tblGrid>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Pédagogie</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Méthode d’enseignement</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Taux de mémorisation après 24 heures (%)</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25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Processus verbal</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Exposé magistral traditionnel</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a:t>
                      </a:r>
                      <a:endParaRPr kumimoji="0" lang="en-US" sz="32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Lecture</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10</a:t>
                      </a:r>
                      <a:endParaRPr kumimoji="0" lang="en-US" sz="32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Processus verbal et visuel</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Audiovisuel</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20</a:t>
                      </a:r>
                      <a:endParaRPr kumimoji="0" lang="en-US" sz="32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Démonstration</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30</a:t>
                      </a:r>
                      <a:endParaRPr kumimoji="0" lang="en-US" sz="32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Groupe de discussion</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50</a:t>
                      </a:r>
                      <a:endParaRPr kumimoji="0" lang="en-US" sz="32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Action</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Mise en pratique</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75</a:t>
                      </a:r>
                      <a:endParaRPr kumimoji="0" lang="en-US" sz="32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62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Enseignement aux pairs</a:t>
                      </a:r>
                      <a:endParaRPr kumimoji="0" lang="en-US" sz="2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90</a:t>
                      </a:r>
                      <a:endParaRPr kumimoji="0" lang="en-US" sz="32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pPr fontAlgn="auto">
              <a:spcAft>
                <a:spcPts val="0"/>
              </a:spcAft>
              <a:defRPr/>
            </a:pPr>
            <a:r>
              <a:rPr lang="en-US" b="1" dirty="0" err="1" smtClean="0">
                <a:latin typeface="Times New Roman" pitchFamily="18" charset="0"/>
                <a:cs typeface="Times New Roman" pitchFamily="18" charset="0"/>
              </a:rPr>
              <a:t>Thi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nghiệm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của</a:t>
            </a:r>
            <a:r>
              <a:rPr lang="en-US" b="1" dirty="0" smtClean="0">
                <a:latin typeface="Times New Roman" pitchFamily="18" charset="0"/>
                <a:cs typeface="Times New Roman" pitchFamily="18" charset="0"/>
              </a:rPr>
              <a:t> MIT</a:t>
            </a:r>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3A04D2C7-E125-4E4F-AC6F-48211E369386}" type="slidenum">
              <a:rPr lang="en-US"/>
              <a:pPr>
                <a:defRPr/>
              </a:pPr>
              <a:t>8</a:t>
            </a:fld>
            <a:endParaRPr lang="en-US"/>
          </a:p>
        </p:txBody>
      </p:sp>
      <p:pic>
        <p:nvPicPr>
          <p:cNvPr id="2253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91440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p:spPr>
        <p:txBody>
          <a:bodyPr/>
          <a:lstStyle/>
          <a:p>
            <a:pPr algn="ctr" fontAlgn="auto">
              <a:spcAft>
                <a:spcPts val="0"/>
              </a:spcAft>
              <a:defRPr/>
            </a:pPr>
            <a:r>
              <a:rPr lang="en-US" sz="2000" b="1" dirty="0" err="1" smtClean="0">
                <a:latin typeface="Times New Roman" pitchFamily="18" charset="0"/>
                <a:cs typeface="Times New Roman" pitchFamily="18" charset="0"/>
              </a:rPr>
              <a:t>Bảng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tổng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hợp</a:t>
            </a: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58BA639E-C735-4CFB-86FD-34F3E43E7717}" type="slidenum">
              <a:rPr lang="en-US"/>
              <a:pPr>
                <a:defRPr/>
              </a:pPr>
              <a:t>9</a:t>
            </a:fld>
            <a:endParaRPr lang="en-US"/>
          </a:p>
        </p:txBody>
      </p:sp>
      <p:graphicFrame>
        <p:nvGraphicFramePr>
          <p:cNvPr id="5" name="Table 4"/>
          <p:cNvGraphicFramePr>
            <a:graphicFrameLocks noGrp="1"/>
          </p:cNvGraphicFramePr>
          <p:nvPr/>
        </p:nvGraphicFramePr>
        <p:xfrm>
          <a:off x="152400" y="457200"/>
          <a:ext cx="8915400" cy="5943600"/>
        </p:xfrm>
        <a:graphic>
          <a:graphicData uri="http://schemas.openxmlformats.org/drawingml/2006/table">
            <a:tbl>
              <a:tblPr/>
              <a:tblGrid>
                <a:gridCol w="2438400"/>
                <a:gridCol w="6477000"/>
              </a:tblGrid>
              <a:tr h="203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Tên các tác giả</a:t>
                      </a:r>
                      <a:endPar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Vai trò của hoạt động học tập trải nghiệm sáng tạo</a:t>
                      </a: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9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Harrison, Lubin (1965)</a:t>
                      </a:r>
                      <a:endPar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Có ưu điểm nhấn mạnh về phía thực hiện nhiệm vụ</a:t>
                      </a: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Waldie (1981)</a:t>
                      </a:r>
                      <a:endPar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Hình thành thái độ, ý thức về quản lí, kiềm chế bản thân</a:t>
                      </a: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Maynes, MacIntosh, Mappin (1992)</a:t>
                      </a:r>
                      <a:endPar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Hình thành năng lực tự kiểm soát bên trong bản thân, có cảm nhận và thể hiện trách nhiệm với các hoạt động, hành động của mình</a:t>
                      </a: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5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Roehler, Duffy, Conley, Herrmann, Johnson, Michelsen (1990)</a:t>
                      </a: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Năng lực tổ chức kiến thức tốt hơn, huy động và vận dụng kiến thức tốt hơn</a:t>
                      </a: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7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Grégoire-Dugas (1991)</a:t>
                      </a:r>
                      <a:endPar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Thái độ và nhận thức của học sinh cao hơn trong việc học hằng ngày</a:t>
                      </a: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85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Kolb, Boyatzis (1974)</a:t>
                      </a:r>
                      <a:endPar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Người học có khả năng đo được sự tiến bộ hằng ngày của mình và có thể tự đánh giá bản thân trong quá trình học tập. </a:t>
                      </a: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Học sinh có tâm lí an toàn, có ý thức cao trong học tập</a:t>
                      </a: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7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Spector, Gibson (1991)</a:t>
                      </a:r>
                      <a:endPar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Người học hình thành năng lực, khả năng tự tin khi đối phó với các thách thức, xử lí các tình huống mới</a:t>
                      </a: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Orion, Hofstein (1991)</a:t>
                      </a:r>
                      <a:endPar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Đối với nội dung học tập, học sinh huy động được nhiều kiến thức hơn trong môn học vào trong bối cảnh, tình huống trải nghiệm</a:t>
                      </a:r>
                      <a:endPar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4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Kolb, Boyatzis (1974), Maynes, MacIntosh, Mappin (1992)</a:t>
                      </a: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Đối với mục tiêu học tập, người học xác định rõ hơn mục đích hoạt động cũng như là xác định rõ được những điểm mạnh, điểm yếu của bản thân đối với mục tiêu muốn đạt được và đang hướng tới</a:t>
                      </a: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4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Kolb, Fry (1975); Kolb (1984); De Ciantis, Kirton (1996)</a:t>
                      </a:r>
                      <a:endParaRPr kumimoji="0" lang="en-US" sz="16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Học tập trải nghiệm phát huy được năng lực hành động, phong cách học tập cá nhân, sự thích ứng với thực tiễn cuộc sống và các kĩ năng, giá trị của người học</a:t>
                      </a:r>
                    </a:p>
                  </a:txBody>
                  <a:tcPr marL="32340" marR="3234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OẠT ĐỘNG TRẢI NGHIỆM SÁNG TẠO &amp;#x0D;&amp;#x0A;TRONG CHƯƠNG TRÌNH &amp;#x0D;&amp;#x0A;GIÁO DỤC PHỔ THÔNG&amp;quot;&quot;/&gt;&lt;property id=&quot;20307&quot; value=&quot;256&quot;/&gt;&lt;/object&gt;&lt;object type=&quot;3&quot; unique_id=&quot;10005&quot;&gt;&lt;property id=&quot;20148&quot; value=&quot;5&quot;/&gt;&lt;property id=&quot;20300&quot; value=&quot;Slide 5 - &amp;quot;Hoạt động TRẢI NGHIỆM SÁNG TẠO&amp;quot;&quot;/&gt;&lt;property id=&quot;20307&quot; value=&quot;257&quot;/&gt;&lt;/object&gt;&lt;object type=&quot;3&quot; unique_id=&quot;10006&quot;&gt;&lt;property id=&quot;20148&quot; value=&quot;5&quot;/&gt;&lt;property id=&quot;20300&quot; value=&quot;Slide 12 - &amp;quot;HOẠT ĐỘNG TRẢI NGHIỆM SÁNG TẠO trong nhà trường&amp;quot;&quot;/&gt;&lt;property id=&quot;20307&quot; value=&quot;258&quot;/&gt;&lt;/object&gt;&lt;object type=&quot;3&quot; unique_id=&quot;10129&quot;&gt;&lt;property id=&quot;20148&quot; value=&quot;5&quot;/&gt;&lt;property id=&quot;20300&quot; value=&quot;Slide 3 - &amp;quot;NHÀ TRƯỜNG, CUỘC SỐNG VÀ SỰ SÁNG TẠO&amp;#x0D;&amp;#x0A;Tsunesaburo Makiguchi&amp;quot;&quot;/&gt;&lt;property id=&quot;20307&quot; value=&quot;267&quot;/&gt;&lt;/object&gt;&lt;object type=&quot;3&quot; unique_id=&quot;10256&quot;&gt;&lt;property id=&quot;20148&quot; value=&quot;5&quot;/&gt;&lt;property id=&quot;20300&quot; value=&quot;Slide 16 - &amp;quot;ĐỊNH HƯỚNG hđTNST GẮN VỚI BỐI CẢNH ĐỊA PHƯƠNG HỌC SINH, NHÀ TRƯỜNG, CƠ SỞ&amp;quot;&quot;/&gt;&lt;property id=&quot;20307&quot; value=&quot;268&quot;/&gt;&lt;/object&gt;&lt;object type=&quot;3&quot; unique_id=&quot;10257&quot;&gt;&lt;property id=&quot;20148&quot; value=&quot;5&quot;/&gt;&lt;property id=&quot;20300&quot; value=&quot;Slide 17 - &amp;quot;lựa chọn NỘI DUNG TỔ CHỨC, THỰC HIỆN CẦN đảm bảo&amp;quot;&quot;/&gt;&lt;property id=&quot;20307&quot; value=&quot;270&quot;/&gt;&lt;/object&gt;&lt;object type=&quot;3&quot; unique_id=&quot;10507&quot;&gt;&lt;property id=&quot;20148&quot; value=&quot;5&quot;/&gt;&lt;property id=&quot;20300&quot; value=&quot;Slide 11 - &amp;quot;HOẠT ĐỘNG TRẢI NGHIỆM SÁNG TẠO TRONG DỰ THẢO CHƯƠNG TRÌNH GIÁO DỤC PHỔ THÔNG TỔNG THỂ&amp;quot;&quot;/&gt;&lt;property id=&quot;20307&quot; value=&quot;273&quot;/&gt;&lt;/object&gt;&lt;object type=&quot;3&quot; unique_id=&quot;10860&quot;&gt;&lt;property id=&quot;20148&quot; value=&quot;5&quot;/&gt;&lt;property id=&quot;20300&quot; value=&quot;Slide 2 - &amp;quot;SỰ SÁNG TẠO VÀ MÔI TRƯỜNG HỌC TẬP?&amp;quot;&quot;/&gt;&lt;property id=&quot;20307&quot; value=&quot;276&quot;/&gt;&lt;/object&gt;&lt;object type=&quot;3&quot; unique_id=&quot;10861&quot;&gt;&lt;property id=&quot;20148&quot; value=&quot;5&quot;/&gt;&lt;property id=&quot;20300&quot; value=&quot;Slide 4 - &amp;quot;VAI TRÒ CỦA HOẠT ĐỒNG TRẢI NGHIỆM SÁNG TẠO TRONG DẠY HỌC, GIÁO DỤC HỌC SINH?&amp;quot;&quot;/&gt;&lt;property id=&quot;20307&quot; value=&quot;277&quot;/&gt;&lt;/object&gt;&lt;object type=&quot;3&quot; unique_id=&quot;10862&quot;&gt;&lt;property id=&quot;20148&quot; value=&quot;5&quot;/&gt;&lt;property id=&quot;20300&quot; value=&quot;Slide 10 - &amp;quot;HOẠT ĐỘNG TRẢI NGHIỆM SÁNG TẠO TRONG NHÀ TRƯỜNG HIỆN NAY?&amp;quot;&quot;/&gt;&lt;property id=&quot;20307&quot; value=&quot;278&quot;/&gt;&lt;/object&gt;&lt;object type=&quot;3&quot; unique_id=&quot;10863&quot;&gt;&lt;property id=&quot;20148&quot; value=&quot;5&quot;/&gt;&lt;property id=&quot;20300&quot; value=&quot;Slide 15 - &amp;quot;ĐÂU LÀ NỘI DUNG, PHƯƠNG PHÁP, HÌNH THỨC TỔ CHỨC HOẠT ĐỘNG TRẢI NGHIỆM SÁNG TẠO TRONG NHÀ TRƯỜNG HIÊ&quot;/&gt;&lt;property id=&quot;20307&quot; value=&quot;279&quot;/&gt;&lt;/object&gt;&lt;object type=&quot;3&quot; unique_id=&quot;10864&quot;&gt;&lt;property id=&quot;20148&quot; value=&quot;5&quot;/&gt;&lt;property id=&quot;20300&quot; value=&quot;Slide 18 - &amp;quot;CHÚNG TA ĐÃ CÓ CÁI GÌ CHO HOẠT ĐỘNG TRẢI NGHIỆM SÁNG TẠO?&amp;quot;&quot;/&gt;&lt;property id=&quot;20307&quot; value=&quot;280&quot;/&gt;&lt;/object&gt;&lt;object type=&quot;3&quot; unique_id=&quot;10865&quot;&gt;&lt;property id=&quot;20148&quot; value=&quot;5&quot;/&gt;&lt;property id=&quot;20300&quot; value=&quot;Slide 19 - &amp;quot;KHỐI LỚP 6&amp;quot;&quot;/&gt;&lt;property id=&quot;20307&quot; value=&quot;281&quot;/&gt;&lt;/object&gt;&lt;object type=&quot;3&quot; unique_id=&quot;10866&quot;&gt;&lt;property id=&quot;20148&quot; value=&quot;5&quot;/&gt;&lt;property id=&quot;20300&quot; value=&quot;Slide 20 - &amp;quot;KHỐI LỚP 7&amp;quot;&quot;/&gt;&lt;property id=&quot;20307&quot; value=&quot;282&quot;/&gt;&lt;/object&gt;&lt;object type=&quot;3&quot; unique_id=&quot;10867&quot;&gt;&lt;property id=&quot;20148&quot; value=&quot;5&quot;/&gt;&lt;property id=&quot;20300&quot; value=&quot;Slide 21 - &amp;quot;KHỐI LỚP 8&amp;quot;&quot;/&gt;&lt;property id=&quot;20307&quot; value=&quot;283&quot;/&gt;&lt;/object&gt;&lt;object type=&quot;3&quot; unique_id=&quot;10868&quot;&gt;&lt;property id=&quot;20148&quot; value=&quot;5&quot;/&gt;&lt;property id=&quot;20300&quot; value=&quot;Slide 22 - &amp;quot;KHỐI LỚP 9&amp;quot;&quot;/&gt;&lt;property id=&quot;20307&quot; value=&quot;284&quot;/&gt;&lt;/object&gt;&lt;object type=&quot;3&quot; unique_id=&quot;10995&quot;&gt;&lt;property id=&quot;20148&quot; value=&quot;5&quot;/&gt;&lt;property id=&quot;20300&quot; value=&quot;Slide 24&quot;/&gt;&lt;property id=&quot;20307&quot; value=&quot;285&quot;/&gt;&lt;/object&gt;&lt;object type=&quot;3&quot; unique_id=&quot;10996&quot;&gt;&lt;property id=&quot;20148&quot; value=&quot;5&quot;/&gt;&lt;property id=&quot;20300&quot; value=&quot;Slide 31 - &amp;quot;TÀI LIỆU, GIÁO ÁN, SÁCH,…?&amp;quot;&quot;/&gt;&lt;property id=&quot;20307&quot; value=&quot;286&quot;/&gt;&lt;/object&gt;&lt;object type=&quot;3&quot; unique_id=&quot;11194&quot;&gt;&lt;property id=&quot;20148&quot; value=&quot;5&quot;/&gt;&lt;property id=&quot;20300&quot; value=&quot;Slide 23 - &amp;quot;THỜI LƯỢNG, KẾ HOẠCH, CHƯƠNG TRÌNH?&amp;quot;&quot;/&gt;&lt;property id=&quot;20307&quot; value=&quot;289&quot;/&gt;&lt;/object&gt;&lt;object type=&quot;3&quot; unique_id=&quot;11247&quot;&gt;&lt;property id=&quot;20148&quot; value=&quot;5&quot;/&gt;&lt;property id=&quot;20300&quot; value=&quot;Slide 13 - &amp;quot;ĐÁNH GIÁ HỌC SINH TRONG HOẠT ĐỘNG TRẢI NGHIỆM SÁNG TẠO?&amp;quot;&quot;/&gt;&lt;property id=&quot;20307&quot; value=&quot;290&quot;/&gt;&lt;/object&gt;&lt;object type=&quot;3&quot; unique_id=&quot;11248&quot;&gt;&lt;property id=&quot;20148&quot; value=&quot;5&quot;/&gt;&lt;property id=&quot;20300&quot; value=&quot;Slide 14 - &amp;quot;ĐÁNH GIÁ HỌC SINH&amp;quot;&quot;/&gt;&lt;property id=&quot;20307&quot; value=&quot;291&quot;/&gt;&lt;/object&gt;&lt;object type=&quot;3&quot; unique_id=&quot;11883&quot;&gt;&lt;property id=&quot;20148&quot; value=&quot;5&quot;/&gt;&lt;property id=&quot;20300&quot; value=&quot;Slide 33 - &amp;quot;THỰC HÀNH&amp;#x0D;&amp;#x0A;HOẠT ĐỘNG TRẢI NGHIỆM SÁNG TẠO&amp;quot;&quot;/&gt;&lt;property id=&quot;20307&quot; value=&quot;301&quot;/&gt;&lt;/object&gt;&lt;object type=&quot;3&quot; unique_id=&quot;12631&quot;&gt;&lt;property id=&quot;20148&quot; value=&quot;5&quot;/&gt;&lt;property id=&quot;20300&quot; value=&quot;Slide 34&quot;/&gt;&lt;property id=&quot;20307&quot; value=&quot;303&quot;/&gt;&lt;/object&gt;&lt;object type=&quot;3&quot; unique_id=&quot;13264&quot;&gt;&lt;property id=&quot;20148&quot; value=&quot;5&quot;/&gt;&lt;property id=&quot;20300&quot; value=&quot;Slide 35 - &amp;quot;NỘI DUNG THẢO LUẬN&amp;quot;&quot;/&gt;&lt;property id=&quot;20307&quot; value=&quot;308&quot;/&gt;&lt;/object&gt;&lt;object type=&quot;3&quot; unique_id=&quot;13553&quot;&gt;&lt;property id=&quot;20148&quot; value=&quot;5&quot;/&gt;&lt;property id=&quot;20300&quot; value=&quot;Slide 25&quot;/&gt;&lt;property id=&quot;20307&quot; value=&quot;309&quot;/&gt;&lt;/object&gt;&lt;object type=&quot;3&quot; unique_id=&quot;13818&quot;&gt;&lt;property id=&quot;20148&quot; value=&quot;5&quot;/&gt;&lt;property id=&quot;20300&quot; value=&quot;Slide 6 - &amp;quot;Ba mô hình giảng dạy&amp;quot;&quot;/&gt;&lt;property id=&quot;20307&quot; value=&quot;310&quot;/&gt;&lt;/object&gt;&lt;object type=&quot;3&quot; unique_id=&quot;13819&quot;&gt;&lt;property id=&quot;20148&quot; value=&quot;5&quot;/&gt;&lt;property id=&quot;20300&quot; value=&quot;Slide 7 - &amp;quot;Hiệu quả của các phương pháp&amp;quot;&quot;/&gt;&lt;property id=&quot;20307&quot; value=&quot;311&quot;/&gt;&lt;/object&gt;&lt;object type=&quot;3&quot; unique_id=&quot;13995&quot;&gt;&lt;property id=&quot;20148&quot; value=&quot;5&quot;/&gt;&lt;property id=&quot;20300&quot; value=&quot;Slide 8 - &amp;quot;Thí nghiệm của MIT&amp;quot;&quot;/&gt;&lt;property id=&quot;20307&quot; value=&quot;312&quot;/&gt;&lt;/object&gt;&lt;object type=&quot;3&quot; unique_id=&quot;13996&quot;&gt;&lt;property id=&quot;20148&quot; value=&quot;5&quot;/&gt;&lt;property id=&quot;20300&quot; value=&quot;Slide 9 - &amp;quot;Bảng tổng hợp&amp;quot;&quot;/&gt;&lt;property id=&quot;20307&quot; value=&quot;313&quot;/&gt;&lt;/object&gt;&lt;object type=&quot;3&quot; unique_id=&quot;14182&quot;&gt;&lt;property id=&quot;20148&quot; value=&quot;5&quot;/&gt;&lt;property id=&quot;20300&quot; value=&quot;Slide 26 - &amp;quot;VAI TRÒ CỦA GIÁO VIÊN&amp;quot;&quot;/&gt;&lt;property id=&quot;20307&quot; value=&quot;314&quot;/&gt;&lt;/object&gt;&lt;object type=&quot;3&quot; unique_id=&quot;14183&quot;&gt;&lt;property id=&quot;20148&quot; value=&quot;5&quot;/&gt;&lt;property id=&quot;20300&quot; value=&quot;Slide 27&quot;/&gt;&lt;property id=&quot;20307&quot; value=&quot;315&quot;/&gt;&lt;/object&gt;&lt;object type=&quot;3&quot; unique_id=&quot;14184&quot;&gt;&lt;property id=&quot;20148&quot; value=&quot;5&quot;/&gt;&lt;property id=&quot;20300&quot; value=&quot;Slide 28 - &amp;quot;CÁC CÂU HỎI THƯỜNG &amp;#x0D;&amp;#x0A;SỬ DỤNG TRONG TỔ CHỨC &amp;#x0D;&amp;#x0A;HOẠT ĐỘNG TRẢI NGHIỆM SÁNG TẠO&amp;quot;&quot;/&gt;&lt;property id=&quot;20307&quot; value=&quot;316&quot;/&gt;&lt;/object&gt;&lt;object type=&quot;3&quot; unique_id=&quot;14185&quot;&gt;&lt;property id=&quot;20148&quot; value=&quot;5&quot;/&gt;&lt;property id=&quot;20300&quot; value=&quot;Slide 29 - &amp;quot;CÁC CÂU HỎI CẦN TRẢ LỜI KHI THIẾT KẾ, THỰC HIỆN TỔ CHỨC HđTNST TRONG NHÀ TRƯỜNG&amp;quot;&quot;/&gt;&lt;property id=&quot;20307&quot; value=&quot;317&quot;/&gt;&lt;/object&gt;&lt;object type=&quot;3&quot; unique_id=&quot;14186&quot;&gt;&lt;property id=&quot;20148&quot; value=&quot;5&quot;/&gt;&lt;property id=&quot;20300&quot; value=&quot;Slide 30 - &amp;quot;TỔ CHỨC HOẠT ĐỘNG TRẢI NGHIỆM SÁNG TẠO TRONG CÁC MÔN HỌC&amp;quot;&quot;/&gt;&lt;property id=&quot;20307&quot; value=&quot;318&quot;/&gt;&lt;/object&gt;&lt;object type=&quot;3&quot; unique_id=&quot;14446&quot;&gt;&lt;property id=&quot;20148&quot; value=&quot;5&quot;/&gt;&lt;property id=&quot;20300&quot; value=&quot;Slide 32&quot;/&gt;&lt;property id=&quot;20307&quot; value=&quot;319&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3916</TotalTime>
  <Words>4271</Words>
  <Application>Microsoft Office PowerPoint</Application>
  <PresentationFormat>On-screen Show (4:3)</PresentationFormat>
  <Paragraphs>859</Paragraphs>
  <Slides>35</Slides>
  <Notes>35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Franklin Gothic Book</vt:lpstr>
      <vt:lpstr>Arial</vt:lpstr>
      <vt:lpstr>Franklin Gothic Medium</vt:lpstr>
      <vt:lpstr>Wingdings 2</vt:lpstr>
      <vt:lpstr>Calibri</vt:lpstr>
      <vt:lpstr>Times New Roman</vt:lpstr>
      <vt:lpstr>Trek</vt:lpstr>
      <vt:lpstr>HOẠT ĐỘNG TRẢI NGHIỆM SÁNG TẠO  TRONG CHƯƠNG TRÌNH  GIÁO DỤC PHỔ THÔNG</vt:lpstr>
      <vt:lpstr>SỰ SÁNG TẠO VÀ MÔI TRƯỜNG HỌC TẬP?</vt:lpstr>
      <vt:lpstr>NHÀ TRƯỜNG, CUỘC SỐNG VÀ SỰ SÁNG TẠO Tsunesaburo Makiguchi</vt:lpstr>
      <vt:lpstr>VAI TRÒ CỦA HOẠT ĐỒNG TRẢI NGHIỆM SÁNG TẠO TRONG DẠY HỌC, GIÁO DỤC HỌC SINH?</vt:lpstr>
      <vt:lpstr>Hoạt động TRẢI NGHIỆM SÁNG TẠO</vt:lpstr>
      <vt:lpstr>Ba mô hình giảng dạy</vt:lpstr>
      <vt:lpstr>Hiệu quả của các phương pháp</vt:lpstr>
      <vt:lpstr>Thí nghiệm của MIT</vt:lpstr>
      <vt:lpstr>Bảng tổng hợp</vt:lpstr>
      <vt:lpstr>HOẠT ĐỘNG TRẢI NGHIỆM SÁNG TẠO TRONG NHÀ TRƯỜNG HIỆN NAY?</vt:lpstr>
      <vt:lpstr>HOẠT ĐỘNG TRẢI NGHIỆM SÁNG TẠO TRONG DỰ THẢO CHƯƠNG TRÌNH GIÁO DỤC PHỔ THÔNG TỔNG THỂ</vt:lpstr>
      <vt:lpstr>HOẠT ĐỘNG TRẢI NGHIỆM SÁNG TẠO trong nhà trường</vt:lpstr>
      <vt:lpstr>ĐÁNH GIÁ HỌC SINH TRONG HOẠT ĐỘNG TRẢI NGHIỆM SÁNG TẠO?</vt:lpstr>
      <vt:lpstr>ĐÁNH GIÁ HỌC SINH</vt:lpstr>
      <vt:lpstr>ĐÂU LÀ NỘI DUNG, PHƯƠNG PHÁP, HÌNH THỨC TỔ CHỨC HOẠT ĐỘNG TRẢI NGHIỆM SÁNG TẠO TRONG NHÀ TRƯỜNG HIỆN NAY?</vt:lpstr>
      <vt:lpstr>ĐỊNH HƯỚNG hđTNST GẮN VỚI BỐI CẢNH ĐỊA PHƯƠNG HỌC SINH, NHÀ TRƯỜNG, CƠ SỞ</vt:lpstr>
      <vt:lpstr>lựa chọn NỘI DUNG TỔ CHỨC, THỰC HIỆN CẦN đảm bảo</vt:lpstr>
      <vt:lpstr>CHÚNG TA ĐÃ CÓ CÁI GÌ CHO HOẠT ĐỘNG TRẢI NGHIỆM SÁNG TẠO?</vt:lpstr>
      <vt:lpstr>KHỐI LỚP 6</vt:lpstr>
      <vt:lpstr>KHỐI LỚP 7</vt:lpstr>
      <vt:lpstr>KHỐI LỚP 8</vt:lpstr>
      <vt:lpstr>KHỐI LỚP 9</vt:lpstr>
      <vt:lpstr>THỜI LƯỢNG, KẾ HOẠCH, CHƯƠNG TRÌNH?</vt:lpstr>
      <vt:lpstr>PowerPoint Presentation</vt:lpstr>
      <vt:lpstr>PowerPoint Presentation</vt:lpstr>
      <vt:lpstr>VAI TRÒ CỦA GIÁO VIÊN</vt:lpstr>
      <vt:lpstr>PowerPoint Presentation</vt:lpstr>
      <vt:lpstr>CÁC CÂU HỎI THƯỜNG  SỬ DỤNG TRONG TỔ CHỨC  HOẠT ĐỘNG TRẢI NGHIỆM SÁNG TẠO</vt:lpstr>
      <vt:lpstr>CÁC CÂU HỎI CẦN TRẢ LỜI KHI THIẾT KẾ, THỰC HIỆN TỔ CHỨC HđTNST TRONG NHÀ TRƯỜNG</vt:lpstr>
      <vt:lpstr>TỔ CHỨC HOẠT ĐỘNG TRẢI NGHIỆM SÁNG TẠO TRONG CÁC MÔN HỌC</vt:lpstr>
      <vt:lpstr>TÀI LIỆU, GIÁO ÁN, SÁCH,…?</vt:lpstr>
      <vt:lpstr>PowerPoint Presentation</vt:lpstr>
      <vt:lpstr>THỰC HÀNH HOẠT ĐỘNG TRẢI NGHIỆM SÁNG TẠO</vt:lpstr>
      <vt:lpstr>PowerPoint Presentation</vt:lpstr>
      <vt:lpstr>NỘI DUNG THẢO LUẬN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TỔ CHỨC HOẠT ĐỘNG TRẢI NGHIỆM SÁNG TẠO  TRONG DẠY HỌC VẬT LÍ  Ở TRƯỜNG PHỔ THÔNG</dc:title>
  <dc:creator>HAIHUONG</dc:creator>
  <cp:lastModifiedBy>Nguyen</cp:lastModifiedBy>
  <cp:revision>181</cp:revision>
  <dcterms:created xsi:type="dcterms:W3CDTF">2016-10-02T15:46:29Z</dcterms:created>
  <dcterms:modified xsi:type="dcterms:W3CDTF">2017-08-11T07:33:15Z</dcterms:modified>
</cp:coreProperties>
</file>